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0"/>
  </p:notesMasterIdLst>
  <p:sldIdLst>
    <p:sldId id="256" r:id="rId2"/>
    <p:sldId id="257" r:id="rId3"/>
    <p:sldId id="495" r:id="rId4"/>
    <p:sldId id="491" r:id="rId5"/>
    <p:sldId id="492" r:id="rId6"/>
    <p:sldId id="493" r:id="rId7"/>
    <p:sldId id="496" r:id="rId8"/>
    <p:sldId id="497" r:id="rId9"/>
    <p:sldId id="499" r:id="rId10"/>
    <p:sldId id="500" r:id="rId11"/>
    <p:sldId id="501" r:id="rId12"/>
    <p:sldId id="502" r:id="rId13"/>
    <p:sldId id="621" r:id="rId14"/>
    <p:sldId id="503" r:id="rId15"/>
    <p:sldId id="504" r:id="rId16"/>
    <p:sldId id="473" r:id="rId17"/>
    <p:sldId id="474" r:id="rId18"/>
    <p:sldId id="505" r:id="rId19"/>
    <p:sldId id="476" r:id="rId20"/>
    <p:sldId id="477" r:id="rId21"/>
    <p:sldId id="478" r:id="rId22"/>
    <p:sldId id="479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506" r:id="rId33"/>
    <p:sldId id="507" r:id="rId34"/>
    <p:sldId id="508" r:id="rId35"/>
    <p:sldId id="509" r:id="rId36"/>
    <p:sldId id="517" r:id="rId37"/>
    <p:sldId id="489" r:id="rId38"/>
    <p:sldId id="518" r:id="rId39"/>
    <p:sldId id="510" r:id="rId40"/>
    <p:sldId id="511" r:id="rId41"/>
    <p:sldId id="512" r:id="rId42"/>
    <p:sldId id="513" r:id="rId43"/>
    <p:sldId id="514" r:id="rId44"/>
    <p:sldId id="519" r:id="rId45"/>
    <p:sldId id="515" r:id="rId46"/>
    <p:sldId id="516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9" r:id="rId56"/>
    <p:sldId id="530" r:id="rId57"/>
    <p:sldId id="531" r:id="rId58"/>
    <p:sldId id="532" r:id="rId59"/>
    <p:sldId id="533" r:id="rId60"/>
    <p:sldId id="576" r:id="rId61"/>
    <p:sldId id="556" r:id="rId62"/>
    <p:sldId id="557" r:id="rId63"/>
    <p:sldId id="558" r:id="rId64"/>
    <p:sldId id="559" r:id="rId65"/>
    <p:sldId id="560" r:id="rId66"/>
    <p:sldId id="561" r:id="rId67"/>
    <p:sldId id="562" r:id="rId68"/>
    <p:sldId id="563" r:id="rId69"/>
    <p:sldId id="564" r:id="rId70"/>
    <p:sldId id="565" r:id="rId71"/>
    <p:sldId id="566" r:id="rId72"/>
    <p:sldId id="567" r:id="rId73"/>
    <p:sldId id="568" r:id="rId74"/>
    <p:sldId id="569" r:id="rId75"/>
    <p:sldId id="534" r:id="rId76"/>
    <p:sldId id="536" r:id="rId77"/>
    <p:sldId id="537" r:id="rId78"/>
    <p:sldId id="538" r:id="rId79"/>
    <p:sldId id="539" r:id="rId80"/>
    <p:sldId id="540" r:id="rId81"/>
    <p:sldId id="541" r:id="rId82"/>
    <p:sldId id="542" r:id="rId83"/>
    <p:sldId id="543" r:id="rId84"/>
    <p:sldId id="544" r:id="rId85"/>
    <p:sldId id="548" r:id="rId86"/>
    <p:sldId id="549" r:id="rId87"/>
    <p:sldId id="550" r:id="rId88"/>
    <p:sldId id="551" r:id="rId89"/>
    <p:sldId id="552" r:id="rId90"/>
    <p:sldId id="553" r:id="rId91"/>
    <p:sldId id="535" r:id="rId92"/>
    <p:sldId id="555" r:id="rId93"/>
    <p:sldId id="554" r:id="rId94"/>
    <p:sldId id="577" r:id="rId95"/>
    <p:sldId id="578" r:id="rId96"/>
    <p:sldId id="579" r:id="rId97"/>
    <p:sldId id="580" r:id="rId98"/>
    <p:sldId id="581" r:id="rId99"/>
    <p:sldId id="582" r:id="rId100"/>
    <p:sldId id="583" r:id="rId101"/>
    <p:sldId id="584" r:id="rId102"/>
    <p:sldId id="617" r:id="rId103"/>
    <p:sldId id="585" r:id="rId104"/>
    <p:sldId id="586" r:id="rId105"/>
    <p:sldId id="587" r:id="rId106"/>
    <p:sldId id="588" r:id="rId107"/>
    <p:sldId id="589" r:id="rId108"/>
    <p:sldId id="590" r:id="rId109"/>
    <p:sldId id="620" r:id="rId110"/>
    <p:sldId id="591" r:id="rId111"/>
    <p:sldId id="592" r:id="rId112"/>
    <p:sldId id="593" r:id="rId113"/>
    <p:sldId id="594" r:id="rId114"/>
    <p:sldId id="595" r:id="rId115"/>
    <p:sldId id="596" r:id="rId116"/>
    <p:sldId id="597" r:id="rId117"/>
    <p:sldId id="598" r:id="rId118"/>
    <p:sldId id="599" r:id="rId119"/>
    <p:sldId id="600" r:id="rId120"/>
    <p:sldId id="618" r:id="rId121"/>
    <p:sldId id="606" r:id="rId122"/>
    <p:sldId id="607" r:id="rId123"/>
    <p:sldId id="608" r:id="rId124"/>
    <p:sldId id="609" r:id="rId125"/>
    <p:sldId id="610" r:id="rId126"/>
    <p:sldId id="615" r:id="rId127"/>
    <p:sldId id="616" r:id="rId128"/>
    <p:sldId id="267" r:id="rId1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FF99"/>
    <a:srgbClr val="118337"/>
    <a:srgbClr val="1A9884"/>
    <a:srgbClr val="1A9E87"/>
    <a:srgbClr val="00FFFF"/>
    <a:srgbClr val="00FF00"/>
    <a:srgbClr val="00B100"/>
    <a:srgbClr val="EE5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7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360EF-A216-417A-B76D-0CB00A2B364B}" type="datetimeFigureOut">
              <a:rPr lang="pt-BR" smtClean="0"/>
              <a:t>25/11/2016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59530-6F75-4C10-B580-38C3C5A577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4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2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768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104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473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79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2510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528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223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109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948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172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348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32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717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90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459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896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544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511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8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557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6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261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870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644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097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567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9946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127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57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969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91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153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439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598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20EA1-ABF7-4FB6-AA40-4FCD5549D7DA}" type="slidenum">
              <a:rPr lang="pt-BR" smtClean="0"/>
              <a:pPr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45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4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2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4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0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6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1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5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43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3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E9FD8-F5A4-5D47-920E-F60E404FD7F3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15381-B9DD-DE4A-A044-8B35EEA2467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0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1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1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wmf"/><Relationship Id="rId3" Type="http://schemas.openxmlformats.org/officeDocument/2006/relationships/image" Target="../media/image6.jpeg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wmf"/><Relationship Id="rId5" Type="http://schemas.openxmlformats.org/officeDocument/2006/relationships/image" Target="../media/image23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2.png"/><Relationship Id="rId9" Type="http://schemas.openxmlformats.org/officeDocument/2006/relationships/image" Target="../media/image19.wmf"/><Relationship Id="rId1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890" y="370084"/>
            <a:ext cx="3183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18337"/>
                </a:solidFill>
              </a:rPr>
              <a:t>GESTÃO DE INVESTIMENTOS</a:t>
            </a:r>
          </a:p>
          <a:p>
            <a:endParaRPr lang="en-US" sz="800" b="1" dirty="0" smtClean="0"/>
          </a:p>
          <a:p>
            <a:r>
              <a:rPr lang="en-US" sz="1200" b="1" dirty="0" err="1" smtClean="0">
                <a:solidFill>
                  <a:srgbClr val="118337"/>
                </a:solidFill>
              </a:rPr>
              <a:t>Dia</a:t>
            </a:r>
            <a:r>
              <a:rPr lang="en-US" sz="1200" b="1" dirty="0" smtClean="0">
                <a:solidFill>
                  <a:srgbClr val="118337"/>
                </a:solidFill>
              </a:rPr>
              <a:t> 25 de </a:t>
            </a:r>
            <a:r>
              <a:rPr lang="en-US" sz="1200" b="1" dirty="0" err="1" smtClean="0">
                <a:solidFill>
                  <a:srgbClr val="118337"/>
                </a:solidFill>
              </a:rPr>
              <a:t>Novembro</a:t>
            </a:r>
            <a:r>
              <a:rPr lang="en-US" sz="1200" b="1" dirty="0" smtClean="0">
                <a:solidFill>
                  <a:srgbClr val="118337"/>
                </a:solidFill>
              </a:rPr>
              <a:t> de 2016</a:t>
            </a:r>
          </a:p>
          <a:p>
            <a:endParaRPr lang="en-US" sz="1200" b="1" dirty="0">
              <a:solidFill>
                <a:srgbClr val="118337"/>
              </a:solidFill>
            </a:endParaRPr>
          </a:p>
          <a:p>
            <a:r>
              <a:rPr lang="en-US" sz="1200" b="1" dirty="0" err="1" smtClean="0">
                <a:solidFill>
                  <a:srgbClr val="118337"/>
                </a:solidFill>
              </a:rPr>
              <a:t>Horário</a:t>
            </a:r>
            <a:r>
              <a:rPr lang="en-US" sz="1200" b="1" dirty="0" smtClean="0">
                <a:solidFill>
                  <a:srgbClr val="118337"/>
                </a:solidFill>
              </a:rPr>
              <a:t>: 9:00 h</a:t>
            </a:r>
            <a:endParaRPr lang="en-US" sz="1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-121545" y="875806"/>
            <a:ext cx="981400" cy="74405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308225" y="1952090"/>
            <a:ext cx="4284324" cy="1263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" y="1952090"/>
            <a:ext cx="4448712" cy="3063335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1945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0640"/>
            <a:ext cx="93752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VII : </a:t>
            </a:r>
            <a:r>
              <a:rPr lang="pt-BR" b="1" dirty="0" smtClean="0">
                <a:solidFill>
                  <a:srgbClr val="118337"/>
                </a:solidFill>
              </a:rPr>
              <a:t>Não pagamento de benefícios mediante convênios</a:t>
            </a:r>
            <a:r>
              <a:rPr lang="pt-BR" dirty="0" smtClean="0"/>
              <a:t>, consórcios ou outra forma de associação entre Estados, entre Estados e Municípios e entre Municípios;</a:t>
            </a:r>
          </a:p>
          <a:p>
            <a:r>
              <a:rPr lang="pt-BR" dirty="0" smtClean="0"/>
              <a:t> </a:t>
            </a:r>
          </a:p>
          <a:p>
            <a:r>
              <a:rPr lang="pt-BR" b="1" dirty="0" smtClean="0"/>
              <a:t>VIII : </a:t>
            </a:r>
            <a:r>
              <a:rPr lang="pt-BR" b="1" dirty="0" smtClean="0">
                <a:solidFill>
                  <a:srgbClr val="008000"/>
                </a:solidFill>
              </a:rPr>
              <a:t>Pleno acesso dos segurados às informações relativas à gestão do RPPS</a:t>
            </a:r>
            <a:r>
              <a:rPr lang="pt-BR" dirty="0" smtClean="0"/>
              <a:t>;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IX : </a:t>
            </a:r>
            <a:r>
              <a:rPr lang="pt-BR" dirty="0" smtClean="0"/>
              <a:t>Não inclusão nos benefícios, para efeito de percepção destes, de parcelas remuneratórias pagas em decorrência de local de trabalho, de função de confiança ou de cargo em comissão e </a:t>
            </a:r>
          </a:p>
          <a:p>
            <a:r>
              <a:rPr lang="pt-BR" dirty="0" smtClean="0"/>
              <a:t>do abono de permanência...</a:t>
            </a:r>
          </a:p>
          <a:p>
            <a:endParaRPr lang="pt-BR" dirty="0" smtClean="0"/>
          </a:p>
          <a:p>
            <a:r>
              <a:rPr lang="pt-BR" b="1" dirty="0" smtClean="0"/>
              <a:t>X: </a:t>
            </a:r>
            <a:r>
              <a:rPr lang="pt-BR" b="1" dirty="0" smtClean="0">
                <a:solidFill>
                  <a:srgbClr val="118337"/>
                </a:solidFill>
              </a:rPr>
              <a:t>Manutenção de contas bancárias destinadas aos recursos financeiros do RPPS distintas das contas do tesouro do ente federativo;</a:t>
            </a:r>
            <a:endParaRPr lang="pt-BR" b="1" dirty="0">
              <a:solidFill>
                <a:srgbClr val="11833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5374" y="85186"/>
            <a:ext cx="721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8000"/>
                </a:solidFill>
              </a:rPr>
              <a:t>PORTARIA MPS Nº 204/08 (CRP): INCISOS do ARTIGO 5º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5763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614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MODALIDADES DE PLANOS: BD, CD e CV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5336" y="876300"/>
            <a:ext cx="87327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18337"/>
                </a:solidFill>
              </a:rPr>
              <a:t>PLANO CV </a:t>
            </a:r>
            <a:r>
              <a:rPr lang="pt-BR" sz="2000" b="1" dirty="0">
                <a:solidFill>
                  <a:srgbClr val="333436"/>
                </a:solidFill>
              </a:rPr>
              <a:t>(Contribuição Variável:  </a:t>
            </a:r>
            <a:r>
              <a:rPr lang="pt-BR" sz="2000" b="1" dirty="0">
                <a:solidFill>
                  <a:srgbClr val="118337"/>
                </a:solidFill>
              </a:rPr>
              <a:t>BD+CV</a:t>
            </a:r>
            <a:r>
              <a:rPr lang="pt-BR" sz="2000" b="1" dirty="0">
                <a:solidFill>
                  <a:srgbClr val="333436"/>
                </a:solidFill>
              </a:rPr>
              <a:t> </a:t>
            </a:r>
            <a:r>
              <a:rPr lang="pt-BR" sz="2000" b="1" dirty="0" smtClean="0">
                <a:solidFill>
                  <a:srgbClr val="333436"/>
                </a:solidFill>
              </a:rPr>
              <a:t>) = “</a:t>
            </a:r>
            <a:r>
              <a:rPr lang="pt-BR" sz="2000" b="1" dirty="0" smtClean="0">
                <a:solidFill>
                  <a:srgbClr val="118337"/>
                </a:solidFill>
              </a:rPr>
              <a:t>PLANO MISTO</a:t>
            </a:r>
            <a:r>
              <a:rPr lang="pt-BR" sz="2000" b="1" dirty="0" smtClean="0">
                <a:solidFill>
                  <a:srgbClr val="333436"/>
                </a:solidFill>
              </a:rPr>
              <a:t>”</a:t>
            </a:r>
            <a:endParaRPr lang="pt-BR" sz="2000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2000" b="1" dirty="0">
              <a:solidFill>
                <a:srgbClr val="333436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>
                <a:solidFill>
                  <a:srgbClr val="118337"/>
                </a:solidFill>
              </a:rPr>
              <a:t>Primeiro a contribuição, depois o </a:t>
            </a:r>
            <a:r>
              <a:rPr lang="pt-BR" sz="2000" b="1" dirty="0" smtClean="0">
                <a:solidFill>
                  <a:srgbClr val="118337"/>
                </a:solidFill>
              </a:rPr>
              <a:t>benefício;</a:t>
            </a:r>
            <a:endParaRPr lang="pt-BR" sz="2000" b="1" dirty="0">
              <a:solidFill>
                <a:srgbClr val="118337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pt-BR" sz="2000" b="1" dirty="0">
              <a:solidFill>
                <a:srgbClr val="333436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>
                <a:solidFill>
                  <a:srgbClr val="118337"/>
                </a:solidFill>
              </a:rPr>
              <a:t>Fase de Contribuição</a:t>
            </a:r>
            <a:r>
              <a:rPr lang="pt-BR" sz="2000" b="1" dirty="0" smtClean="0">
                <a:solidFill>
                  <a:srgbClr val="333436"/>
                </a:solidFill>
              </a:rPr>
              <a:t>:  </a:t>
            </a:r>
            <a:r>
              <a:rPr lang="pt-BR" sz="2000" b="1" dirty="0">
                <a:solidFill>
                  <a:srgbClr val="333436"/>
                </a:solidFill>
              </a:rPr>
              <a:t>Saldo de conta individual, </a:t>
            </a:r>
            <a:r>
              <a:rPr lang="pt-BR" sz="2000" b="1" dirty="0">
                <a:solidFill>
                  <a:srgbClr val="118337"/>
                </a:solidFill>
              </a:rPr>
              <a:t>sem mutualismo</a:t>
            </a:r>
            <a:r>
              <a:rPr lang="pt-BR" sz="2000" b="1" dirty="0">
                <a:solidFill>
                  <a:srgbClr val="333436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000" b="1" dirty="0">
              <a:solidFill>
                <a:srgbClr val="333436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>
                <a:solidFill>
                  <a:srgbClr val="333436"/>
                </a:solidFill>
              </a:rPr>
              <a:t> </a:t>
            </a:r>
            <a:r>
              <a:rPr lang="pt-BR" sz="2000" b="1" dirty="0">
                <a:solidFill>
                  <a:srgbClr val="118337"/>
                </a:solidFill>
              </a:rPr>
              <a:t>Fase de Benefício</a:t>
            </a:r>
            <a:r>
              <a:rPr lang="pt-BR" sz="2000" b="1" dirty="0" smtClean="0">
                <a:solidFill>
                  <a:srgbClr val="333436"/>
                </a:solidFill>
              </a:rPr>
              <a:t>: </a:t>
            </a:r>
            <a:r>
              <a:rPr lang="pt-BR" sz="2000" b="1" dirty="0">
                <a:solidFill>
                  <a:srgbClr val="118337"/>
                </a:solidFill>
              </a:rPr>
              <a:t>Benefícios Programados </a:t>
            </a:r>
            <a:r>
              <a:rPr lang="pt-BR" sz="2000" b="1" dirty="0">
                <a:solidFill>
                  <a:srgbClr val="333436"/>
                </a:solidFill>
              </a:rPr>
              <a:t>(</a:t>
            </a:r>
            <a:r>
              <a:rPr lang="pt-BR" sz="2000" b="1" dirty="0" err="1">
                <a:solidFill>
                  <a:srgbClr val="333436"/>
                </a:solidFill>
              </a:rPr>
              <a:t>Ex</a:t>
            </a:r>
            <a:r>
              <a:rPr lang="pt-BR" sz="2000" b="1" dirty="0">
                <a:solidFill>
                  <a:srgbClr val="333436"/>
                </a:solidFill>
              </a:rPr>
              <a:t>: Renda Vitalícia) e/ou </a:t>
            </a:r>
            <a:r>
              <a:rPr lang="pt-BR" sz="2000" b="1" dirty="0">
                <a:solidFill>
                  <a:srgbClr val="118337"/>
                </a:solidFill>
              </a:rPr>
              <a:t>Benefícios de Riscos</a:t>
            </a:r>
            <a:r>
              <a:rPr lang="pt-BR" sz="2000" b="1" dirty="0">
                <a:solidFill>
                  <a:srgbClr val="333436"/>
                </a:solidFill>
              </a:rPr>
              <a:t>, </a:t>
            </a:r>
            <a:r>
              <a:rPr lang="pt-BR" sz="2000" b="1" dirty="0">
                <a:solidFill>
                  <a:srgbClr val="118337"/>
                </a:solidFill>
              </a:rPr>
              <a:t>com mutualismo</a:t>
            </a:r>
            <a:r>
              <a:rPr lang="pt-BR" sz="2000" b="1" dirty="0">
                <a:solidFill>
                  <a:srgbClr val="333436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000" b="1" dirty="0" smtClean="0">
              <a:solidFill>
                <a:srgbClr val="333436"/>
              </a:solidFill>
            </a:endParaRPr>
          </a:p>
          <a:p>
            <a:pPr marL="433388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rgbClr val="333436"/>
                </a:solidFill>
              </a:rPr>
              <a:t>Risco</a:t>
            </a:r>
            <a:r>
              <a:rPr lang="pt-BR" sz="2000" b="1" dirty="0">
                <a:solidFill>
                  <a:srgbClr val="333436"/>
                </a:solidFill>
              </a:rPr>
              <a:t>: Participante e </a:t>
            </a:r>
            <a:r>
              <a:rPr lang="pt-BR" sz="2000" b="1" dirty="0" smtClean="0">
                <a:solidFill>
                  <a:srgbClr val="333436"/>
                </a:solidFill>
              </a:rPr>
              <a:t>Patrocinador</a:t>
            </a:r>
            <a:endParaRPr lang="pt-BR" sz="2000" b="1" dirty="0">
              <a:solidFill>
                <a:srgbClr val="333436"/>
              </a:solidFill>
            </a:endParaRPr>
          </a:p>
          <a:p>
            <a:pPr marL="90488"/>
            <a:r>
              <a:rPr lang="pt-BR" sz="2000" b="1" dirty="0">
                <a:solidFill>
                  <a:srgbClr val="333436"/>
                </a:solidFill>
              </a:rPr>
              <a:t>    (Taxa de rentabilidade das cotas e Taxa da Meta Atuarial).</a:t>
            </a:r>
          </a:p>
          <a:p>
            <a:endParaRPr lang="pt-BR" sz="2000" b="1" dirty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  <a:p>
            <a:r>
              <a:rPr lang="pt-BR" sz="1700" b="1" dirty="0" smtClean="0">
                <a:solidFill>
                  <a:srgbClr val="333436"/>
                </a:solidFill>
              </a:rPr>
              <a:t>   </a:t>
            </a:r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9121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4525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RISCO ATUARIAL: PREMISSAS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419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pt-BR" sz="2000" b="1" dirty="0" smtClean="0">
                <a:solidFill>
                  <a:srgbClr val="333436"/>
                </a:solidFill>
              </a:rPr>
              <a:t>*</a:t>
            </a:r>
            <a:r>
              <a:rPr lang="pt-BR" sz="2000" b="1" dirty="0" smtClean="0">
                <a:solidFill>
                  <a:srgbClr val="118337"/>
                </a:solidFill>
              </a:rPr>
              <a:t> Premissas Biométricas </a:t>
            </a:r>
            <a:r>
              <a:rPr lang="pt-BR" sz="2000" b="1" dirty="0">
                <a:solidFill>
                  <a:srgbClr val="333436"/>
                </a:solidFill>
              </a:rPr>
              <a:t>(Comportamento da massa dos Participantes</a:t>
            </a:r>
            <a:r>
              <a:rPr lang="pt-BR" sz="2000" b="1" dirty="0" smtClean="0">
                <a:solidFill>
                  <a:srgbClr val="333436"/>
                </a:solidFill>
              </a:rPr>
              <a:t>): Tábuas </a:t>
            </a:r>
            <a:r>
              <a:rPr lang="pt-BR" sz="2000" b="1" dirty="0">
                <a:solidFill>
                  <a:srgbClr val="333436"/>
                </a:solidFill>
              </a:rPr>
              <a:t>de probabilidades de morte, invalidez, morbidez, etc</a:t>
            </a:r>
            <a:r>
              <a:rPr lang="pt-BR" sz="2000" b="1" dirty="0" smtClean="0">
                <a:solidFill>
                  <a:srgbClr val="333436"/>
                </a:solidFill>
              </a:rPr>
              <a:t>.</a:t>
            </a:r>
            <a:endParaRPr lang="pt-BR" sz="1200" b="1" dirty="0" smtClean="0">
              <a:solidFill>
                <a:srgbClr val="333436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pt-BR" sz="1200" b="1" dirty="0">
              <a:solidFill>
                <a:srgbClr val="333436"/>
              </a:solidFill>
            </a:endParaRPr>
          </a:p>
          <a:p>
            <a:pPr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pPr>
              <a:defRPr/>
            </a:pPr>
            <a:r>
              <a:rPr lang="pt-BR" sz="2000" b="1" dirty="0" smtClean="0">
                <a:solidFill>
                  <a:srgbClr val="333436"/>
                </a:solidFill>
              </a:rPr>
              <a:t>*</a:t>
            </a:r>
            <a:r>
              <a:rPr lang="pt-BR" sz="2000" b="1" dirty="0" smtClean="0">
                <a:solidFill>
                  <a:srgbClr val="118337"/>
                </a:solidFill>
              </a:rPr>
              <a:t> Premissas </a:t>
            </a:r>
            <a:r>
              <a:rPr lang="pt-BR" sz="2000" b="1" dirty="0">
                <a:solidFill>
                  <a:srgbClr val="118337"/>
                </a:solidFill>
              </a:rPr>
              <a:t>Econômicas e </a:t>
            </a:r>
            <a:r>
              <a:rPr lang="pt-BR" sz="2000" b="1" dirty="0" smtClean="0">
                <a:solidFill>
                  <a:srgbClr val="118337"/>
                </a:solidFill>
              </a:rPr>
              <a:t>Financeiras: </a:t>
            </a:r>
            <a:r>
              <a:rPr lang="pt-BR" sz="2000" b="1" dirty="0" smtClean="0">
                <a:solidFill>
                  <a:srgbClr val="333436"/>
                </a:solidFill>
              </a:rPr>
              <a:t>Projeções </a:t>
            </a:r>
            <a:r>
              <a:rPr lang="pt-BR" sz="2000" b="1" dirty="0">
                <a:solidFill>
                  <a:srgbClr val="333436"/>
                </a:solidFill>
              </a:rPr>
              <a:t>de contribuições, benefícios, crescimento salarial (vai reajustar em 10%), reajuste dos benefícios (</a:t>
            </a:r>
            <a:r>
              <a:rPr lang="pt-BR" sz="2000" b="1" dirty="0" smtClean="0">
                <a:solidFill>
                  <a:srgbClr val="333436"/>
                </a:solidFill>
              </a:rPr>
              <a:t>vai acompanhar </a:t>
            </a:r>
            <a:r>
              <a:rPr lang="pt-BR" sz="2000" b="1" dirty="0">
                <a:solidFill>
                  <a:srgbClr val="333436"/>
                </a:solidFill>
              </a:rPr>
              <a:t>a inflação), etc.</a:t>
            </a:r>
          </a:p>
          <a:p>
            <a:pPr>
              <a:buFont typeface="Arial" charset="0"/>
              <a:buChar char="•"/>
              <a:defRPr/>
            </a:pPr>
            <a:endParaRPr lang="pt-BR" sz="2000" b="1" dirty="0">
              <a:solidFill>
                <a:srgbClr val="333436"/>
              </a:solidFill>
            </a:endParaRPr>
          </a:p>
          <a:p>
            <a:pPr algn="ctr">
              <a:defRPr/>
            </a:pPr>
            <a:r>
              <a:rPr lang="pt-BR" sz="2400" b="1" dirty="0">
                <a:solidFill>
                  <a:srgbClr val="118337"/>
                </a:solidFill>
              </a:rPr>
              <a:t>Estas premissas devem estar o mais próximo possível da realidade do </a:t>
            </a:r>
            <a:r>
              <a:rPr lang="pt-BR" sz="2400" b="1" dirty="0" smtClean="0">
                <a:solidFill>
                  <a:srgbClr val="118337"/>
                </a:solidFill>
              </a:rPr>
              <a:t>plano! </a:t>
            </a:r>
            <a:endParaRPr lang="pt-BR" sz="2400" b="1" dirty="0">
              <a:solidFill>
                <a:srgbClr val="118337"/>
              </a:solidFill>
            </a:endParaRPr>
          </a:p>
          <a:p>
            <a:endParaRPr lang="pt-BR" sz="2000" b="1" dirty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  <a:p>
            <a:r>
              <a:rPr lang="pt-BR" sz="1700" b="1" dirty="0" smtClean="0">
                <a:solidFill>
                  <a:srgbClr val="333436"/>
                </a:solidFill>
              </a:rPr>
              <a:t>   </a:t>
            </a:r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1774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904348"/>
            <a:ext cx="3668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VALIDAÇÃO DE PREMISSAS ATUARIAIS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-19526" y="2694656"/>
            <a:ext cx="1304822" cy="45720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1424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706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PREMISSAS BIOMÉTRICAS – EVOLUÇÃO DA EXPECTATIVA DE VIDA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4" t="27740" r="3375" b="18568"/>
          <a:stretch>
            <a:fillRect/>
          </a:stretch>
        </p:blipFill>
        <p:spPr bwMode="auto">
          <a:xfrm>
            <a:off x="349250" y="879476"/>
            <a:ext cx="8464550" cy="257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2118" y="3644900"/>
            <a:ext cx="8859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436"/>
                </a:solidFill>
              </a:rPr>
              <a:t>A população brasileira apresentou um grande desenvolvimento social, elevando a expectativa de vida de toda a população. Mas se observarmos a expectativa de vida de países mais desenvolvidos, será possível atingirmos patamares ainda maiores nas próximas décadas, </a:t>
            </a:r>
            <a:r>
              <a:rPr lang="pt-BR" b="1" dirty="0">
                <a:solidFill>
                  <a:srgbClr val="118337"/>
                </a:solidFill>
              </a:rPr>
              <a:t>pressionando </a:t>
            </a:r>
            <a:r>
              <a:rPr lang="pt-BR" b="1" dirty="0" smtClean="0">
                <a:solidFill>
                  <a:srgbClr val="118337"/>
                </a:solidFill>
              </a:rPr>
              <a:t>o PASSIVO dos RPPS!</a:t>
            </a:r>
            <a:endParaRPr lang="pt-BR" b="1" dirty="0">
              <a:solidFill>
                <a:srgbClr val="118337"/>
              </a:solidFill>
            </a:endParaRPr>
          </a:p>
          <a:p>
            <a:pPr algn="ctr"/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8058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6753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PREMISSAS BIOMÉTRICAS – EVOLUÇÃO EXPECTATIVA DE VIDA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111" y="706856"/>
            <a:ext cx="8545389" cy="414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7675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5803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PREMISSAS BIOMÉTRICAS – PIRÂMIDE ETÁRIA - 1950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694685"/>
            <a:ext cx="8699500" cy="408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2693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5861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PREMISSAS BIOMÉTRICAS – PIRÂMIDE ETÁRIA  - 2010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709837"/>
            <a:ext cx="8934896" cy="415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8695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7027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PREMISSAS BIOMÉTRICAS – PIRÂMIDE ETÁRIA – PROJEÇÃO 2060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87" y="684560"/>
            <a:ext cx="8962813" cy="416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6224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0" y="85186"/>
            <a:ext cx="771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PREMISSAS BIOMÉTRICAS – ADERÊNCIA DE PREMISSAS DO “PLANO X”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600" y="685801"/>
            <a:ext cx="9029700" cy="416184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79884" y="6509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3333CC"/>
                </a:solidFill>
              </a:rPr>
              <a:t>CONSTATAÇÃO</a:t>
            </a:r>
            <a:endParaRPr lang="pt-BR" b="1" dirty="0">
              <a:solidFill>
                <a:srgbClr val="3333CC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22116" y="99380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Uma premissa de aposentadoria aos 60 anos não é coerente com a experiência observada na massa de participantes!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74440" y="189521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CD</a:t>
            </a:r>
            <a:r>
              <a:rPr lang="pt-BR" dirty="0" smtClean="0"/>
              <a:t> não tem problema, apenas saca.</a:t>
            </a:r>
          </a:p>
          <a:p>
            <a:r>
              <a:rPr lang="pt-BR" b="1" dirty="0" smtClean="0"/>
              <a:t>BD</a:t>
            </a:r>
            <a:r>
              <a:rPr lang="pt-BR" dirty="0" smtClean="0"/>
              <a:t> vai se “aproveitar” do Plano por mais tempo.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575927" y="2433077"/>
            <a:ext cx="1544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Investimentos estão programados para pagar a partir da idade 60. Prejudica Liquidez e Solvência do Plano!</a:t>
            </a:r>
            <a:endParaRPr lang="pt-BR" sz="1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942699" y="27349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PREMISSA  ADOTADA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4538092" y="3137396"/>
            <a:ext cx="864096" cy="9361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/>
          <p:cNvCxnSpPr/>
          <p:nvPr/>
        </p:nvCxnSpPr>
        <p:spPr>
          <a:xfrm>
            <a:off x="4978400" y="1917130"/>
            <a:ext cx="0" cy="81781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ta para baixo 16"/>
          <p:cNvSpPr/>
          <p:nvPr/>
        </p:nvSpPr>
        <p:spPr>
          <a:xfrm>
            <a:off x="633140" y="993800"/>
            <a:ext cx="344760" cy="25080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1909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942" y="85186"/>
            <a:ext cx="5419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IDADE MÍNIMA DE APOSENTADORIA NO MUNDO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08036" y="3577774"/>
            <a:ext cx="86487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pt-BR" altLang="pt-BR" sz="2400" b="1" dirty="0" smtClean="0">
                <a:solidFill>
                  <a:srgbClr val="118337"/>
                </a:solidFill>
                <a:latin typeface="+mn-lt"/>
              </a:rPr>
              <a:t>No Brasil não há idade mínima! Na média, quem se aposenta por tempo de </a:t>
            </a:r>
            <a:r>
              <a:rPr lang="pt-BR" altLang="pt-BR" sz="2400" b="1" dirty="0" err="1" smtClean="0">
                <a:solidFill>
                  <a:srgbClr val="118337"/>
                </a:solidFill>
                <a:latin typeface="+mn-lt"/>
              </a:rPr>
              <a:t>contrinuição</a:t>
            </a:r>
            <a:r>
              <a:rPr lang="pt-BR" altLang="pt-BR" sz="2400" b="1" dirty="0" smtClean="0">
                <a:solidFill>
                  <a:srgbClr val="118337"/>
                </a:solidFill>
                <a:latin typeface="+mn-lt"/>
              </a:rPr>
              <a:t> tem 55 anos (Homem) e 52 anos (Mulheres)!</a:t>
            </a:r>
            <a:endParaRPr lang="pt-BR" altLang="pt-BR" sz="2400" b="1" dirty="0" smtClean="0">
              <a:solidFill>
                <a:srgbClr val="333436"/>
              </a:solidFill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3" name="Ondulado 2"/>
          <p:cNvSpPr/>
          <p:nvPr/>
        </p:nvSpPr>
        <p:spPr>
          <a:xfrm>
            <a:off x="523981" y="1140430"/>
            <a:ext cx="2310378" cy="2024010"/>
          </a:xfrm>
          <a:prstGeom prst="wave">
            <a:avLst/>
          </a:prstGeom>
          <a:solidFill>
            <a:srgbClr val="00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EUA, NORUEGA, DINAMARCA = 67 anos (H/M)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8" name="Ondulado 7"/>
          <p:cNvSpPr/>
          <p:nvPr/>
        </p:nvSpPr>
        <p:spPr>
          <a:xfrm>
            <a:off x="3327103" y="1138720"/>
            <a:ext cx="2128471" cy="2170824"/>
          </a:xfrm>
          <a:prstGeom prst="wave">
            <a:avLst/>
          </a:prstGeom>
          <a:solidFill>
            <a:srgbClr val="00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ALEMANHA, MÉXICO, REINO UNIDO, ESPANHA = 65 anos (H/M)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Ondulado 8"/>
          <p:cNvSpPr/>
          <p:nvPr/>
        </p:nvSpPr>
        <p:spPr>
          <a:xfrm>
            <a:off x="6078871" y="1137010"/>
            <a:ext cx="2469229" cy="2170824"/>
          </a:xfrm>
          <a:prstGeom prst="wave">
            <a:avLst/>
          </a:prstGeom>
          <a:solidFill>
            <a:srgbClr val="00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ARGENTINA, CHILE, ITÁLIA = 65 (H) e 60 (M) 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6" y="1103190"/>
            <a:ext cx="8643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XI: </a:t>
            </a:r>
            <a:r>
              <a:rPr lang="pt-BR" b="1" dirty="0" smtClean="0">
                <a:solidFill>
                  <a:srgbClr val="118337"/>
                </a:solidFill>
              </a:rPr>
              <a:t>Concessão de benefícios </a:t>
            </a:r>
            <a:r>
              <a:rPr lang="pt-BR" dirty="0" smtClean="0"/>
              <a:t>de acordo com a Lei nº 9.717, de 1998 e Lei nº 10.887, 18 de junho de 2004, observando-se ainda:</a:t>
            </a:r>
          </a:p>
          <a:p>
            <a:endParaRPr lang="pt-BR" dirty="0" smtClean="0"/>
          </a:p>
          <a:p>
            <a:r>
              <a:rPr lang="pt-BR" b="1" dirty="0" smtClean="0"/>
              <a:t>a) </a:t>
            </a:r>
            <a:r>
              <a:rPr lang="pt-BR" dirty="0" smtClean="0"/>
              <a:t>os requisitos e critérios definidos em ato normativo do MPS que estabeleça os parâmetros gerais para concessão, cálculo e reajustamento dos benefícios;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b) </a:t>
            </a:r>
            <a:r>
              <a:rPr lang="pt-BR" dirty="0" smtClean="0"/>
              <a:t>a limitação de concessão apenas dos seguintes benefícios: </a:t>
            </a:r>
            <a:r>
              <a:rPr lang="pt-BR" b="1" dirty="0" smtClean="0">
                <a:solidFill>
                  <a:srgbClr val="118337"/>
                </a:solidFill>
              </a:rPr>
              <a:t>aposentadorias previstas na Constituição</a:t>
            </a:r>
            <a:r>
              <a:rPr lang="pt-BR" dirty="0" smtClean="0"/>
              <a:t>, </a:t>
            </a:r>
            <a:r>
              <a:rPr lang="pt-BR" b="1" dirty="0" smtClean="0">
                <a:solidFill>
                  <a:srgbClr val="118337"/>
                </a:solidFill>
              </a:rPr>
              <a:t>pensão por morte</a:t>
            </a:r>
            <a:r>
              <a:rPr lang="pt-BR" dirty="0" smtClean="0"/>
              <a:t>, </a:t>
            </a:r>
            <a:r>
              <a:rPr lang="pt-BR" b="1" dirty="0" smtClean="0">
                <a:solidFill>
                  <a:srgbClr val="118337"/>
                </a:solidFill>
              </a:rPr>
              <a:t>auxílio-doença</a:t>
            </a:r>
            <a:r>
              <a:rPr lang="pt-BR" dirty="0" smtClean="0"/>
              <a:t>, </a:t>
            </a:r>
            <a:r>
              <a:rPr lang="pt-BR" b="1" dirty="0" smtClean="0">
                <a:solidFill>
                  <a:srgbClr val="118337"/>
                </a:solidFill>
              </a:rPr>
              <a:t>salário-maternidade</a:t>
            </a:r>
            <a:r>
              <a:rPr lang="pt-BR" dirty="0" smtClean="0"/>
              <a:t>, </a:t>
            </a:r>
            <a:r>
              <a:rPr lang="pt-BR" b="1" dirty="0" smtClean="0">
                <a:solidFill>
                  <a:srgbClr val="118337"/>
                </a:solidFill>
              </a:rPr>
              <a:t>auxílio-reclusão</a:t>
            </a:r>
            <a:r>
              <a:rPr lang="pt-BR" dirty="0" smtClean="0"/>
              <a:t> e </a:t>
            </a:r>
            <a:r>
              <a:rPr lang="pt-BR" b="1" dirty="0" smtClean="0">
                <a:solidFill>
                  <a:srgbClr val="118337"/>
                </a:solidFill>
              </a:rPr>
              <a:t>salário-família</a:t>
            </a:r>
            <a:r>
              <a:rPr lang="pt-BR" dirty="0" smtClean="0"/>
              <a:t>; e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c) </a:t>
            </a:r>
            <a:r>
              <a:rPr lang="pt-BR" dirty="0" smtClean="0"/>
              <a:t>limitação ao rol de dependentes previsto pelo Regime Geral de Previdência Social.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35884" y="85186"/>
            <a:ext cx="721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8000"/>
                </a:solidFill>
              </a:rPr>
              <a:t>PORTARIA MPS Nº 204/08 (CRP): INCISOS do ARTIGO 5º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5455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7536" y="123286"/>
            <a:ext cx="7425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PREMISSAS BIOMÉTRICAS – </a:t>
            </a:r>
            <a:r>
              <a:rPr lang="en-US" sz="2000" b="1" dirty="0" smtClean="0">
                <a:solidFill>
                  <a:srgbClr val="008000"/>
                </a:solidFill>
              </a:rPr>
              <a:t>EXEMPLO DE ADERÊNCIA </a:t>
            </a:r>
            <a:r>
              <a:rPr lang="en-US" sz="2000" b="1" dirty="0">
                <a:solidFill>
                  <a:srgbClr val="008000"/>
                </a:solidFill>
              </a:rPr>
              <a:t>DE PREMISSAS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/>
          <a:stretch/>
        </p:blipFill>
        <p:spPr bwMode="auto">
          <a:xfrm>
            <a:off x="25400" y="1024176"/>
            <a:ext cx="9080499" cy="373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77516" y="98315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Tábua de Mortalidade </a:t>
            </a:r>
            <a:r>
              <a:rPr lang="pt-BR" b="1" u="sng" dirty="0" smtClean="0"/>
              <a:t>não é aderente</a:t>
            </a:r>
            <a:r>
              <a:rPr lang="pt-BR" b="1" dirty="0" smtClean="0"/>
              <a:t>, uma vez que os dados observados (curva vermelha) estão fora do intervalo simulado (curvas azuis)!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654844"/>
            <a:ext cx="9080499" cy="3693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Nº MORTES                                                    </a:t>
            </a:r>
            <a:r>
              <a:rPr lang="pt-BR" dirty="0" smtClean="0"/>
              <a:t>Mortalidade simulada versus Mortalidade observada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3700" y="3784600"/>
            <a:ext cx="718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Servidor Ativo</a:t>
            </a:r>
            <a:r>
              <a:rPr lang="pt-BR" sz="1600" dirty="0" smtClean="0"/>
              <a:t>: o Pagamento de Pensão é </a:t>
            </a:r>
            <a:r>
              <a:rPr lang="pt-BR" sz="1600" b="1" dirty="0" smtClean="0"/>
              <a:t>Adiantado</a:t>
            </a:r>
            <a:r>
              <a:rPr lang="pt-BR" sz="1600" dirty="0" smtClean="0"/>
              <a:t>, pois um participante de 25 anos falece antes do esperado.</a:t>
            </a:r>
            <a:endParaRPr lang="pt-BR" sz="1600" b="1" u="sng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9" name="CaixaDeTexto 8"/>
          <p:cNvSpPr txBox="1"/>
          <p:nvPr/>
        </p:nvSpPr>
        <p:spPr>
          <a:xfrm>
            <a:off x="3092521" y="2797838"/>
            <a:ext cx="407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Está</a:t>
            </a:r>
            <a:r>
              <a:rPr lang="pt-BR" b="1" dirty="0" smtClean="0"/>
              <a:t> </a:t>
            </a:r>
            <a:r>
              <a:rPr lang="pt-BR" b="1" u="sng" dirty="0"/>
              <a:t>subestimando a mortalidade!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573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55636" y="161386"/>
            <a:ext cx="7483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PREMISSAS BIOMÉTRICAS – </a:t>
            </a:r>
            <a:r>
              <a:rPr lang="en-US" sz="2000" b="1" dirty="0" smtClean="0">
                <a:solidFill>
                  <a:srgbClr val="008000"/>
                </a:solidFill>
              </a:rPr>
              <a:t>EXEMPLO DE ADERÊNCIA </a:t>
            </a:r>
            <a:r>
              <a:rPr lang="en-US" sz="2000" b="1" dirty="0">
                <a:solidFill>
                  <a:srgbClr val="008000"/>
                </a:solidFill>
              </a:rPr>
              <a:t>DE PREMISSAS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/>
          <a:stretch/>
        </p:blipFill>
        <p:spPr bwMode="auto">
          <a:xfrm>
            <a:off x="98471" y="667792"/>
            <a:ext cx="8969329" cy="419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89813" y="743744"/>
            <a:ext cx="8300187" cy="3693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Mortalidade simulada versus Mortalidade observada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021880" y="1049779"/>
            <a:ext cx="538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Excursão do PREFEITO, caiu o ônibus na ribanceira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4152900" y="13843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eta em curva para cima 14"/>
          <p:cNvSpPr/>
          <p:nvPr/>
        </p:nvSpPr>
        <p:spPr>
          <a:xfrm rot="19380638">
            <a:off x="4967550" y="1961947"/>
            <a:ext cx="2594646" cy="890396"/>
          </a:xfrm>
          <a:prstGeom prst="curvedUpArrow">
            <a:avLst>
              <a:gd name="adj1" fmla="val 25000"/>
              <a:gd name="adj2" fmla="val 56947"/>
              <a:gd name="adj3" fmla="val 322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283620" y="334922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Talvez seja interessante começar a revisão desta premissa!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89813" y="3844240"/>
            <a:ext cx="847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Tábua de Mortalidade está aderente!</a:t>
            </a:r>
          </a:p>
          <a:p>
            <a:pPr algn="ctr"/>
            <a:r>
              <a:rPr lang="pt-BR" sz="2000" b="1" dirty="0" smtClean="0"/>
              <a:t> Pois os dados observados estão dentro do intervalo de confiança simulado!</a:t>
            </a:r>
            <a:endParaRPr lang="pt-BR" sz="2000" b="1" dirty="0"/>
          </a:p>
        </p:txBody>
      </p:sp>
      <p:cxnSp>
        <p:nvCxnSpPr>
          <p:cNvPr id="18" name="Conector reto 17"/>
          <p:cNvCxnSpPr/>
          <p:nvPr/>
        </p:nvCxnSpPr>
        <p:spPr>
          <a:xfrm>
            <a:off x="6616700" y="2717800"/>
            <a:ext cx="25400" cy="825502"/>
          </a:xfrm>
          <a:prstGeom prst="line">
            <a:avLst/>
          </a:prstGeom>
          <a:ln>
            <a:solidFill>
              <a:srgbClr val="00B1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9286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6234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PREMISSAS BIOMÉTRICAS </a:t>
            </a:r>
            <a:r>
              <a:rPr lang="en-US" sz="2000" b="1" dirty="0" smtClean="0">
                <a:solidFill>
                  <a:srgbClr val="008000"/>
                </a:solidFill>
              </a:rPr>
              <a:t>– </a:t>
            </a:r>
            <a:r>
              <a:rPr lang="en-US" sz="2000" b="1" dirty="0">
                <a:solidFill>
                  <a:srgbClr val="008000"/>
                </a:solidFill>
              </a:rPr>
              <a:t>ADERÊNCIA DE PREMISSAS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9020028" cy="360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    Estas </a:t>
            </a:r>
            <a:r>
              <a:rPr lang="pt-BR" sz="2400" b="1" dirty="0">
                <a:solidFill>
                  <a:srgbClr val="333436"/>
                </a:solidFill>
              </a:rPr>
              <a:t>simulações de aderência da tábua podem ser realizadas para as diferentes premissas biométricas adotadas pelo plano:</a:t>
            </a:r>
          </a:p>
          <a:p>
            <a:pPr marL="285750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118337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Tábua </a:t>
            </a:r>
            <a:r>
              <a:rPr lang="pt-BR" sz="2400" b="1" dirty="0">
                <a:solidFill>
                  <a:srgbClr val="333436"/>
                </a:solidFill>
              </a:rPr>
              <a:t>de mortalidade geral;</a:t>
            </a:r>
          </a:p>
          <a:p>
            <a:pPr marL="285750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118337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Tábua </a:t>
            </a:r>
            <a:r>
              <a:rPr lang="pt-BR" sz="2400" b="1" dirty="0">
                <a:solidFill>
                  <a:srgbClr val="333436"/>
                </a:solidFill>
              </a:rPr>
              <a:t>de mortalidade de inválidos;</a:t>
            </a:r>
          </a:p>
          <a:p>
            <a:pPr marL="285750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118337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Tábua </a:t>
            </a:r>
            <a:r>
              <a:rPr lang="pt-BR" sz="2400" b="1" dirty="0">
                <a:solidFill>
                  <a:srgbClr val="333436"/>
                </a:solidFill>
              </a:rPr>
              <a:t>de entrada em invalidez;</a:t>
            </a:r>
          </a:p>
          <a:p>
            <a:pPr marL="285750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118337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Tábua </a:t>
            </a:r>
            <a:r>
              <a:rPr lang="pt-BR" sz="2400" b="1" dirty="0">
                <a:solidFill>
                  <a:srgbClr val="333436"/>
                </a:solidFill>
              </a:rPr>
              <a:t>de morbidez (participante ficar doente);</a:t>
            </a:r>
          </a:p>
          <a:p>
            <a:pPr marL="285750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118337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Composição </a:t>
            </a:r>
            <a:r>
              <a:rPr lang="pt-BR" sz="2400" b="1" dirty="0">
                <a:solidFill>
                  <a:srgbClr val="333436"/>
                </a:solidFill>
              </a:rPr>
              <a:t>Familiar (muito usado pelos atuários: </a:t>
            </a:r>
            <a:r>
              <a:rPr lang="pt-BR" sz="2400" b="1" dirty="0" smtClean="0">
                <a:solidFill>
                  <a:srgbClr val="333436"/>
                </a:solidFill>
              </a:rPr>
              <a:t>família padrão</a:t>
            </a:r>
            <a:r>
              <a:rPr lang="pt-BR" sz="2400" b="1" dirty="0">
                <a:solidFill>
                  <a:srgbClr val="333436"/>
                </a:solidFill>
              </a:rPr>
              <a:t>).</a:t>
            </a: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9078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427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ADERÊNCIA DE PREMISSAS: ROTATIVIDADE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/>
          <a:stretch/>
        </p:blipFill>
        <p:spPr bwMode="auto">
          <a:xfrm>
            <a:off x="0" y="674274"/>
            <a:ext cx="9144000" cy="368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12800" y="695439"/>
            <a:ext cx="8331200" cy="3693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Simulação </a:t>
            </a:r>
            <a:r>
              <a:rPr lang="pt-BR" dirty="0"/>
              <a:t>de intervalo </a:t>
            </a:r>
            <a:r>
              <a:rPr lang="pt-BR" dirty="0" smtClean="0"/>
              <a:t>de nível de confiança para percentuais de rotatividade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95336" y="1102871"/>
            <a:ext cx="905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b="1" dirty="0" smtClean="0"/>
              <a:t>                                               Premissa de Rotatividade não aderente!</a:t>
            </a:r>
          </a:p>
          <a:p>
            <a:r>
              <a:rPr lang="pt-BR" b="1" dirty="0" smtClean="0"/>
              <a:t>                                                  Rotatividade observada fora do</a:t>
            </a:r>
          </a:p>
          <a:p>
            <a:r>
              <a:rPr lang="pt-BR" b="1" dirty="0"/>
              <a:t> </a:t>
            </a:r>
            <a:r>
              <a:rPr lang="pt-BR" b="1" dirty="0" smtClean="0"/>
              <a:t>                                                 intervalo de uma premissa de 2%!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-147564" y="4305300"/>
            <a:ext cx="900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    Causa sério problema de Liquidez, pois tem muito mais participante saindo, principalmente pro CD. No BD, existem os Institutos obrigatórios como a Portabilidade</a:t>
            </a:r>
            <a:r>
              <a:rPr lang="pt-BR" sz="1600" dirty="0" smtClean="0"/>
              <a:t>.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045944" y="224858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B050"/>
                </a:solidFill>
              </a:rPr>
              <a:t>Rotatividade Observada</a:t>
            </a:r>
            <a:endParaRPr lang="pt-BR" b="1" dirty="0">
              <a:solidFill>
                <a:srgbClr val="00B050"/>
              </a:solidFill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>
            <a:off x="6897340" y="2894915"/>
            <a:ext cx="0" cy="699185"/>
          </a:xfrm>
          <a:prstGeom prst="straightConnector1">
            <a:avLst/>
          </a:prstGeom>
          <a:ln>
            <a:solidFill>
              <a:srgbClr val="11833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1560488" y="216947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Premissa adotada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2316572" y="3060700"/>
            <a:ext cx="0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2316572" y="2815807"/>
            <a:ext cx="0" cy="6766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7845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694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PREMISSAS ECONÔMICAS E FINANCEIRAS – ADERÊNCIA DE PREMISSAS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436"/>
                </a:solidFill>
              </a:rPr>
              <a:t>    Simulações de níveis de intervalo de confiança também podem subsidiar a análise de premissas econômicas e financeiras: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rgbClr val="333436"/>
                </a:solidFill>
              </a:rPr>
              <a:t>Reajustes de Benefícios;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rgbClr val="333436"/>
                </a:solidFill>
              </a:rPr>
              <a:t>Crescimento Salarial;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srgbClr val="333436"/>
                </a:solidFill>
              </a:rPr>
              <a:t>Saques antecipados: Em alguns Planos CDs, existe a possibilidade de se resgatar um % do Saldo quando se aposenta. Por exemplo, já vi Plano que previa a escolha de saque de 0 à 20% do Saldo de Conta; que previa a escolha de saque de 0 à 50% do Saldo de Conta, dependendo de cada regulamento do Plano. Ou seja, precisa-se rever o Regulamento do Plano urgentemente! Pois causa impacto muito sério na Liquidez do Plano!</a:t>
            </a: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6003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2902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RISCOS FINANCEIROS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>
                <a:solidFill>
                  <a:srgbClr val="333436"/>
                </a:solidFill>
              </a:rPr>
              <a:t>Risco </a:t>
            </a:r>
            <a:r>
              <a:rPr lang="pt-BR" altLang="pt-BR" sz="2400" b="1" dirty="0">
                <a:solidFill>
                  <a:srgbClr val="333436"/>
                </a:solidFill>
              </a:rPr>
              <a:t>de Liquidez: Indisponibilidade de recursos financeiros para pagar benefícios ou vender meu Ativo</a:t>
            </a:r>
            <a:r>
              <a:rPr lang="pt-BR" altLang="pt-BR" sz="2400" b="1" dirty="0" smtClean="0">
                <a:solidFill>
                  <a:srgbClr val="333436"/>
                </a:solidFill>
              </a:rPr>
              <a:t>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altLang="pt-BR" sz="24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>
                <a:solidFill>
                  <a:srgbClr val="333436"/>
                </a:solidFill>
              </a:rPr>
              <a:t>Risco </a:t>
            </a:r>
            <a:r>
              <a:rPr lang="pt-BR" altLang="pt-BR" sz="2400" b="1" dirty="0">
                <a:solidFill>
                  <a:srgbClr val="333436"/>
                </a:solidFill>
              </a:rPr>
              <a:t>de Solvência: Ativo insuficiente para honrar o </a:t>
            </a:r>
            <a:r>
              <a:rPr lang="pt-BR" altLang="pt-BR" sz="2400" b="1" dirty="0" smtClean="0">
                <a:solidFill>
                  <a:srgbClr val="333436"/>
                </a:solidFill>
              </a:rPr>
              <a:t>passivo.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altLang="pt-BR" sz="24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>
                <a:solidFill>
                  <a:srgbClr val="333436"/>
                </a:solidFill>
              </a:rPr>
              <a:t>Risco </a:t>
            </a:r>
            <a:r>
              <a:rPr lang="pt-BR" altLang="pt-BR" sz="2400" b="1" dirty="0">
                <a:solidFill>
                  <a:srgbClr val="333436"/>
                </a:solidFill>
              </a:rPr>
              <a:t>de Crédito: </a:t>
            </a:r>
            <a:r>
              <a:rPr lang="pt-BR" altLang="pt-BR" sz="2400" b="1" i="1" dirty="0">
                <a:solidFill>
                  <a:srgbClr val="333436"/>
                </a:solidFill>
              </a:rPr>
              <a:t>Default</a:t>
            </a:r>
            <a:r>
              <a:rPr lang="pt-BR" altLang="pt-BR" sz="2400" b="1" dirty="0">
                <a:solidFill>
                  <a:srgbClr val="333436"/>
                </a:solidFill>
              </a:rPr>
              <a:t> (“calote”) </a:t>
            </a:r>
            <a:r>
              <a:rPr lang="pt-BR" altLang="pt-BR" sz="2400" b="1" dirty="0" smtClean="0">
                <a:solidFill>
                  <a:srgbClr val="333436"/>
                </a:solidFill>
              </a:rPr>
              <a:t>da contraparte.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altLang="pt-BR" sz="24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>
                <a:solidFill>
                  <a:srgbClr val="333436"/>
                </a:solidFill>
              </a:rPr>
              <a:t>Risco </a:t>
            </a:r>
            <a:r>
              <a:rPr lang="pt-BR" altLang="pt-BR" sz="2400" b="1" dirty="0">
                <a:solidFill>
                  <a:srgbClr val="333436"/>
                </a:solidFill>
              </a:rPr>
              <a:t>de Mercado: Flutuação (</a:t>
            </a:r>
            <a:r>
              <a:rPr lang="pt-BR" altLang="pt-BR" sz="2400" b="1" dirty="0" smtClean="0">
                <a:solidFill>
                  <a:srgbClr val="333436"/>
                </a:solidFill>
              </a:rPr>
              <a:t>volatilidade, </a:t>
            </a:r>
            <a:r>
              <a:rPr lang="pt-BR" altLang="pt-BR" sz="2400" b="1" i="1" dirty="0" err="1" smtClean="0">
                <a:solidFill>
                  <a:srgbClr val="333436"/>
                </a:solidFill>
              </a:rPr>
              <a:t>MtM</a:t>
            </a:r>
            <a:r>
              <a:rPr lang="pt-BR" altLang="pt-BR" sz="2400" b="1" dirty="0" smtClean="0">
                <a:solidFill>
                  <a:srgbClr val="333436"/>
                </a:solidFill>
              </a:rPr>
              <a:t>) </a:t>
            </a:r>
            <a:r>
              <a:rPr lang="pt-BR" altLang="pt-BR" sz="2400" b="1" dirty="0">
                <a:solidFill>
                  <a:srgbClr val="333436"/>
                </a:solidFill>
              </a:rPr>
              <a:t>dos </a:t>
            </a:r>
            <a:r>
              <a:rPr lang="pt-BR" altLang="pt-BR" sz="2400" b="1" dirty="0" smtClean="0">
                <a:solidFill>
                  <a:srgbClr val="333436"/>
                </a:solidFill>
              </a:rPr>
              <a:t>preços.</a:t>
            </a:r>
            <a:endParaRPr lang="pt-BR" altLang="pt-BR" sz="2400" b="1" dirty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6749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0" y="85186"/>
            <a:ext cx="822409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pt-BR" b="1" dirty="0">
                <a:solidFill>
                  <a:srgbClr val="118337"/>
                </a:solidFill>
              </a:rPr>
              <a:t>RISCO DE LIQUIDEZ: Não tenho dinheiro para pagar em determinado </a:t>
            </a:r>
            <a:endParaRPr lang="pt-BR" b="1" dirty="0" smtClean="0">
              <a:solidFill>
                <a:srgbClr val="118337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pt-BR" b="1" dirty="0">
                <a:solidFill>
                  <a:srgbClr val="118337"/>
                </a:solidFill>
              </a:rPr>
              <a:t> </a:t>
            </a:r>
            <a:r>
              <a:rPr lang="pt-BR" b="1" dirty="0" smtClean="0">
                <a:solidFill>
                  <a:srgbClr val="118337"/>
                </a:solidFill>
              </a:rPr>
              <a:t>                                    momento, </a:t>
            </a:r>
            <a:r>
              <a:rPr lang="pt-BR" b="1" dirty="0">
                <a:solidFill>
                  <a:srgbClr val="118337"/>
                </a:solidFill>
              </a:rPr>
              <a:t>mas tenho dinheiro no futuro que pagaria tudo</a:t>
            </a:r>
            <a:r>
              <a:rPr lang="pt-BR" sz="2400" b="1" dirty="0">
                <a:solidFill>
                  <a:srgbClr val="118337"/>
                </a:solidFill>
              </a:rPr>
              <a:t>.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r="16245" b="8939"/>
          <a:stretch>
            <a:fillRect/>
          </a:stretch>
        </p:blipFill>
        <p:spPr bwMode="auto">
          <a:xfrm>
            <a:off x="5275263" y="1391568"/>
            <a:ext cx="277653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1" y="1654268"/>
            <a:ext cx="4044950" cy="127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694584"/>
            <a:ext cx="8959850" cy="427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b="1" dirty="0" smtClean="0">
                <a:solidFill>
                  <a:srgbClr val="00B100"/>
                </a:solidFill>
              </a:rPr>
              <a:t>* Risco </a:t>
            </a:r>
            <a:r>
              <a:rPr lang="pt-BR" sz="1600" b="1" dirty="0">
                <a:solidFill>
                  <a:srgbClr val="00B100"/>
                </a:solidFill>
              </a:rPr>
              <a:t>de liquidez de fluxo de </a:t>
            </a:r>
            <a:r>
              <a:rPr lang="pt-BR" sz="1600" b="1" dirty="0" smtClean="0">
                <a:solidFill>
                  <a:srgbClr val="00B100"/>
                </a:solidFill>
              </a:rPr>
              <a:t>caixa: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sz="16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sz="1600" b="1" dirty="0" smtClean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sz="16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sz="16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sz="16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t-BR" sz="16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b="1" dirty="0">
                <a:solidFill>
                  <a:srgbClr val="333436"/>
                </a:solidFill>
              </a:rPr>
              <a:t>Ativo x Passivo: Existem infinitas variáveis para Controlar. Não sei quanto pagar no futuro de Passivo. Não sei quanto vou rentabilizar com meus Ativos....???????? = ALM!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b="1" dirty="0" smtClean="0">
                <a:solidFill>
                  <a:srgbClr val="00B100"/>
                </a:solidFill>
              </a:rPr>
              <a:t>* Risco </a:t>
            </a:r>
            <a:r>
              <a:rPr lang="pt-BR" sz="1600" b="1" dirty="0">
                <a:solidFill>
                  <a:srgbClr val="00B100"/>
                </a:solidFill>
              </a:rPr>
              <a:t>de liquidez de </a:t>
            </a:r>
            <a:r>
              <a:rPr lang="pt-BR" sz="1600" b="1" dirty="0" smtClean="0">
                <a:solidFill>
                  <a:srgbClr val="00B100"/>
                </a:solidFill>
              </a:rPr>
              <a:t>mercado</a:t>
            </a:r>
            <a:r>
              <a:rPr lang="pt-BR" sz="1600" b="1" dirty="0" smtClean="0">
                <a:solidFill>
                  <a:srgbClr val="333436"/>
                </a:solidFill>
              </a:rPr>
              <a:t>: Uma </a:t>
            </a:r>
            <a:r>
              <a:rPr lang="pt-BR" sz="1600" b="1" dirty="0">
                <a:solidFill>
                  <a:srgbClr val="333436"/>
                </a:solidFill>
              </a:rPr>
              <a:t>transação pode não ser viável aos preços vigentes de mercado devido ao fato do volume envolvido ser muito elevado em relação aos volumes normalmente transacionados.</a:t>
            </a:r>
          </a:p>
          <a:p>
            <a:pPr algn="just">
              <a:defRPr/>
            </a:pPr>
            <a:endParaRPr lang="pt-BR" sz="1400" dirty="0">
              <a:solidFill>
                <a:srgbClr val="5C307D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448376" y="13407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600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432004" y="26877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</a:t>
            </a:r>
            <a:r>
              <a:rPr lang="pt-BR" dirty="0" smtClean="0"/>
              <a:t>00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779964" y="26877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</a:t>
            </a:r>
            <a:r>
              <a:rPr lang="pt-BR" dirty="0" smtClean="0"/>
              <a:t>00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087640" y="26577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</a:t>
            </a:r>
            <a:r>
              <a:rPr lang="pt-BR" dirty="0" smtClean="0"/>
              <a:t>00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794300" y="190237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?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104928" y="190237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?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326508" y="19219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295552" y="236403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</a:t>
            </a:r>
            <a:endParaRPr lang="pt-BR" dirty="0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3289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2633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RISCO DE LIQUIDEZ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416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Características </a:t>
            </a:r>
            <a:r>
              <a:rPr lang="pt-BR" sz="2400" b="1" dirty="0">
                <a:solidFill>
                  <a:srgbClr val="333436"/>
                </a:solidFill>
              </a:rPr>
              <a:t>que dificultam a mitigação de risco de </a:t>
            </a:r>
            <a:r>
              <a:rPr lang="pt-BR" sz="2400" b="1" dirty="0" smtClean="0">
                <a:solidFill>
                  <a:srgbClr val="333436"/>
                </a:solidFill>
              </a:rPr>
              <a:t>liquidez: 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 Incerteza </a:t>
            </a:r>
            <a:r>
              <a:rPr lang="pt-BR" sz="2400" b="1" dirty="0">
                <a:solidFill>
                  <a:srgbClr val="333436"/>
                </a:solidFill>
              </a:rPr>
              <a:t>no fluxo do </a:t>
            </a:r>
            <a:r>
              <a:rPr lang="pt-BR" sz="2400" b="1" dirty="0" smtClean="0">
                <a:solidFill>
                  <a:srgbClr val="333436"/>
                </a:solidFill>
              </a:rPr>
              <a:t>Passivo:</a:t>
            </a:r>
            <a:endParaRPr lang="pt-BR" sz="2400" b="1" dirty="0">
              <a:solidFill>
                <a:srgbClr val="333436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rgbClr val="333436"/>
                </a:solidFill>
              </a:rPr>
              <a:t>		Devido aos riscos </a:t>
            </a:r>
            <a:r>
              <a:rPr lang="pt-BR" sz="2400" b="1" dirty="0" smtClean="0">
                <a:solidFill>
                  <a:srgbClr val="333436"/>
                </a:solidFill>
              </a:rPr>
              <a:t>atuariais.</a:t>
            </a:r>
            <a:endParaRPr lang="pt-BR" sz="24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 Incerteza </a:t>
            </a:r>
            <a:r>
              <a:rPr lang="pt-BR" sz="2400" b="1" dirty="0">
                <a:solidFill>
                  <a:srgbClr val="333436"/>
                </a:solidFill>
              </a:rPr>
              <a:t>no fluxo do </a:t>
            </a:r>
            <a:r>
              <a:rPr lang="pt-BR" sz="2400" b="1" dirty="0" smtClean="0">
                <a:solidFill>
                  <a:srgbClr val="333436"/>
                </a:solidFill>
              </a:rPr>
              <a:t>Ativo:</a:t>
            </a:r>
            <a:endParaRPr lang="pt-BR" sz="2400" b="1" dirty="0">
              <a:solidFill>
                <a:srgbClr val="333436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rgbClr val="333436"/>
                </a:solidFill>
              </a:rPr>
              <a:t>		Devido ao risco de mercado e risco de </a:t>
            </a:r>
            <a:r>
              <a:rPr lang="pt-BR" sz="2400" b="1" dirty="0" smtClean="0">
                <a:solidFill>
                  <a:srgbClr val="333436"/>
                </a:solidFill>
              </a:rPr>
              <a:t>crédito.</a:t>
            </a:r>
            <a:endParaRPr lang="pt-BR" sz="2400" b="1" dirty="0">
              <a:solidFill>
                <a:srgbClr val="333436"/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 Fluxos </a:t>
            </a:r>
            <a:r>
              <a:rPr lang="pt-BR" sz="2400" b="1" dirty="0">
                <a:solidFill>
                  <a:srgbClr val="333436"/>
                </a:solidFill>
              </a:rPr>
              <a:t>de longo </a:t>
            </a:r>
            <a:r>
              <a:rPr lang="pt-BR" sz="2400" b="1" dirty="0" smtClean="0">
                <a:solidFill>
                  <a:srgbClr val="333436"/>
                </a:solidFill>
              </a:rPr>
              <a:t>prazo:</a:t>
            </a:r>
            <a:endParaRPr lang="pt-BR" sz="2400" b="1" dirty="0">
              <a:solidFill>
                <a:srgbClr val="333436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rgbClr val="333436"/>
                </a:solidFill>
              </a:rPr>
              <a:t>	Quanto maior o intervalo de tempo, </a:t>
            </a:r>
            <a:r>
              <a:rPr lang="pt-BR" sz="2400" b="1" dirty="0" smtClean="0">
                <a:solidFill>
                  <a:srgbClr val="333436"/>
                </a:solidFill>
              </a:rPr>
              <a:t> mais </a:t>
            </a:r>
            <a:r>
              <a:rPr lang="pt-BR" sz="2400" b="1" dirty="0">
                <a:solidFill>
                  <a:srgbClr val="333436"/>
                </a:solidFill>
              </a:rPr>
              <a:t>importante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rgbClr val="333436"/>
                </a:solidFill>
              </a:rPr>
              <a:t>	se torna uma gestão sofisticada de ativos e </a:t>
            </a:r>
            <a:r>
              <a:rPr lang="pt-BR" sz="2400" b="1" dirty="0" smtClean="0">
                <a:solidFill>
                  <a:srgbClr val="333436"/>
                </a:solidFill>
              </a:rPr>
              <a:t>passivos.</a:t>
            </a:r>
            <a:endParaRPr lang="pt-BR" sz="2400" b="1" dirty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5478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0" y="85186"/>
            <a:ext cx="8304028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pt-BR" sz="2000" b="1" dirty="0">
                <a:solidFill>
                  <a:srgbClr val="118337"/>
                </a:solidFill>
              </a:rPr>
              <a:t>RISCO DE SOLVÊNCIA: É mais CRÍTICO que o Risco de </a:t>
            </a:r>
            <a:r>
              <a:rPr lang="pt-BR" sz="2000" b="1" dirty="0" smtClean="0">
                <a:solidFill>
                  <a:srgbClr val="118337"/>
                </a:solidFill>
              </a:rPr>
              <a:t>Liquidez porquê </a:t>
            </a:r>
          </a:p>
          <a:p>
            <a:pPr>
              <a:lnSpc>
                <a:spcPct val="80000"/>
              </a:lnSpc>
              <a:defRPr/>
            </a:pPr>
            <a:r>
              <a:rPr lang="pt-BR" sz="2000" b="1" dirty="0">
                <a:solidFill>
                  <a:srgbClr val="118337"/>
                </a:solidFill>
              </a:rPr>
              <a:t> </a:t>
            </a:r>
            <a:r>
              <a:rPr lang="pt-BR" sz="2000" b="1" dirty="0" smtClean="0">
                <a:solidFill>
                  <a:srgbClr val="118337"/>
                </a:solidFill>
              </a:rPr>
              <a:t>                                        é </a:t>
            </a:r>
            <a:r>
              <a:rPr lang="pt-BR" sz="2000" b="1" dirty="0">
                <a:solidFill>
                  <a:srgbClr val="118337"/>
                </a:solidFill>
              </a:rPr>
              <a:t>mais difícil de remediar!</a:t>
            </a:r>
          </a:p>
          <a:p>
            <a:pPr>
              <a:lnSpc>
                <a:spcPct val="80000"/>
              </a:lnSpc>
              <a:defRPr/>
            </a:pPr>
            <a:endParaRPr lang="pt-BR" sz="2400" b="1" dirty="0">
              <a:solidFill>
                <a:srgbClr val="118337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400" y="789285"/>
            <a:ext cx="8623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rgbClr val="5C307D"/>
                </a:solidFill>
              </a:rPr>
              <a:t>   </a:t>
            </a:r>
            <a:r>
              <a:rPr lang="pt-BR" sz="2400" b="1" dirty="0" smtClean="0">
                <a:solidFill>
                  <a:srgbClr val="333436"/>
                </a:solidFill>
              </a:rPr>
              <a:t>Risco </a:t>
            </a:r>
            <a:r>
              <a:rPr lang="pt-BR" sz="2400" b="1" dirty="0">
                <a:solidFill>
                  <a:srgbClr val="333436"/>
                </a:solidFill>
              </a:rPr>
              <a:t>de </a:t>
            </a:r>
            <a:r>
              <a:rPr lang="pt-BR" sz="2400" b="1" dirty="0" smtClean="0">
                <a:solidFill>
                  <a:srgbClr val="333436"/>
                </a:solidFill>
              </a:rPr>
              <a:t>solvência: recursos </a:t>
            </a:r>
            <a:r>
              <a:rPr lang="pt-BR" sz="2400" b="1" dirty="0">
                <a:solidFill>
                  <a:srgbClr val="333436"/>
                </a:solidFill>
              </a:rPr>
              <a:t>insuficientes para honrar as obrigações existentes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752600"/>
            <a:ext cx="81851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6435700" y="40434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Solvência: Ativo - Passivo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0459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24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RISCO DE </a:t>
            </a:r>
            <a:r>
              <a:rPr lang="en-US" sz="2000" b="1" dirty="0" smtClean="0">
                <a:solidFill>
                  <a:srgbClr val="008000"/>
                </a:solidFill>
              </a:rPr>
              <a:t>SOLVÊNCIA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840" y="749300"/>
            <a:ext cx="8893028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rgbClr val="333436"/>
                </a:solidFill>
              </a:rPr>
              <a:t>Taxa de retorno dos </a:t>
            </a:r>
            <a:r>
              <a:rPr lang="pt-BR" sz="2400" b="1" dirty="0" smtClean="0">
                <a:solidFill>
                  <a:srgbClr val="333436"/>
                </a:solidFill>
              </a:rPr>
              <a:t>investimentos: a </a:t>
            </a:r>
            <a:r>
              <a:rPr lang="pt-BR" sz="2400" b="1" dirty="0">
                <a:solidFill>
                  <a:srgbClr val="333436"/>
                </a:solidFill>
              </a:rPr>
              <a:t>taxa de retorno dos ativos tem papel fundamental para manutenção da solvência de um plano.</a:t>
            </a:r>
            <a:endParaRPr lang="pt-BR" sz="1200" b="1" dirty="0">
              <a:solidFill>
                <a:srgbClr val="333436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pt-BR" sz="1200" b="1" dirty="0">
              <a:solidFill>
                <a:srgbClr val="333436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rgbClr val="333436"/>
                </a:solidFill>
              </a:rPr>
              <a:t>Quando o retorno dos investimentos tem </a:t>
            </a:r>
            <a:r>
              <a:rPr lang="pt-BR" sz="2400" b="1" dirty="0" smtClean="0">
                <a:solidFill>
                  <a:srgbClr val="333436"/>
                </a:solidFill>
              </a:rPr>
              <a:t>queda (</a:t>
            </a:r>
            <a:r>
              <a:rPr lang="pt-BR" sz="2400" b="1" i="1" dirty="0" err="1" smtClean="0">
                <a:solidFill>
                  <a:srgbClr val="333436"/>
                </a:solidFill>
              </a:rPr>
              <a:t>MtM</a:t>
            </a:r>
            <a:r>
              <a:rPr lang="pt-BR" sz="2400" b="1" dirty="0" smtClean="0">
                <a:solidFill>
                  <a:srgbClr val="333436"/>
                </a:solidFill>
              </a:rPr>
              <a:t>), </a:t>
            </a:r>
            <a:r>
              <a:rPr lang="pt-BR" sz="2400" b="1" dirty="0">
                <a:solidFill>
                  <a:srgbClr val="333436"/>
                </a:solidFill>
              </a:rPr>
              <a:t>a tarefa de manter a </a:t>
            </a:r>
            <a:r>
              <a:rPr lang="pt-BR" sz="2400" b="1" u="sng" dirty="0">
                <a:solidFill>
                  <a:srgbClr val="008000"/>
                </a:solidFill>
              </a:rPr>
              <a:t>solvência do plano fica mais difícil de ser </a:t>
            </a:r>
            <a:r>
              <a:rPr lang="pt-BR" sz="2400" b="1" u="sng" dirty="0" smtClean="0">
                <a:solidFill>
                  <a:srgbClr val="008000"/>
                </a:solidFill>
              </a:rPr>
              <a:t>cumprida!</a:t>
            </a:r>
            <a:endParaRPr lang="pt-BR" sz="2400" b="1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pt-BR" sz="2400" b="1" dirty="0">
              <a:solidFill>
                <a:srgbClr val="333436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rgbClr val="FF0000"/>
                </a:solidFill>
              </a:rPr>
              <a:t>META ATUARIAL (NA CURVA): FERRARI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rgbClr val="333436"/>
                </a:solidFill>
              </a:rPr>
              <a:t>ATIVO (A MERCADO): FUSCA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5664200" y="3708400"/>
            <a:ext cx="1231900" cy="28575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4368800" y="4199870"/>
            <a:ext cx="252730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7073900" y="386715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DÉFICIT!!!</a:t>
            </a:r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3361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5" y="731800"/>
            <a:ext cx="86018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XII: </a:t>
            </a:r>
            <a:r>
              <a:rPr lang="pt-BR" sz="2800" dirty="0" smtClean="0"/>
              <a:t>Atendimento, </a:t>
            </a:r>
            <a:r>
              <a:rPr lang="pt-BR" sz="2800" b="1" dirty="0" smtClean="0">
                <a:solidFill>
                  <a:srgbClr val="118337"/>
                </a:solidFill>
              </a:rPr>
              <a:t>no prazo e na forma estipulados</a:t>
            </a:r>
            <a:r>
              <a:rPr lang="pt-BR" sz="2800" dirty="0" smtClean="0"/>
              <a:t>, de solicitação de documentos ou informações pelo MPS, em auditoria indireta, ou pelo Auditor Fiscal, em auditoria direta;</a:t>
            </a:r>
          </a:p>
          <a:p>
            <a:r>
              <a:rPr lang="pt-BR" sz="2800" dirty="0" smtClean="0"/>
              <a:t> </a:t>
            </a:r>
          </a:p>
          <a:p>
            <a:r>
              <a:rPr lang="pt-BR" sz="2800" b="1" dirty="0" smtClean="0"/>
              <a:t>XIII: </a:t>
            </a:r>
            <a:r>
              <a:rPr lang="pt-BR" sz="2800" b="1" dirty="0" smtClean="0">
                <a:solidFill>
                  <a:srgbClr val="118337"/>
                </a:solidFill>
              </a:rPr>
              <a:t>Adoção do plano de contas e dos procedimentos contábeis </a:t>
            </a:r>
            <a:r>
              <a:rPr lang="pt-BR" sz="2800" dirty="0" smtClean="0"/>
              <a:t>aplicados ao setor público, na forma de ato normativo específico do MTPS; </a:t>
            </a:r>
            <a:r>
              <a:rPr lang="pt-BR" sz="1000" b="1" i="1" dirty="0" smtClean="0"/>
              <a:t>(Redação dada pela Portaria MTPS nº 360, de 30/03/2016)</a:t>
            </a:r>
            <a:endParaRPr lang="pt-BR" sz="1000" dirty="0" smtClean="0"/>
          </a:p>
          <a:p>
            <a:r>
              <a:rPr lang="pt-BR" sz="2800" b="1" dirty="0" smtClean="0"/>
              <a:t> </a:t>
            </a:r>
            <a:endParaRPr lang="pt-BR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14864" y="85186"/>
            <a:ext cx="721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8000"/>
                </a:solidFill>
              </a:rPr>
              <a:t>PORTARIA MPS Nº 204/08 (CRP): INCISOS do ARTIGO 5º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3601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2" y="1668046"/>
            <a:ext cx="4243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GERENCIAMENTO DE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ATIVOS E 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PASSIVOS (</a:t>
            </a:r>
            <a:r>
              <a:rPr lang="en-US" sz="3200" b="1" i="1" dirty="0" smtClean="0">
                <a:solidFill>
                  <a:srgbClr val="118337"/>
                </a:solidFill>
              </a:rPr>
              <a:t>ALM</a:t>
            </a:r>
            <a:r>
              <a:rPr lang="en-US" sz="3200" b="1" dirty="0" smtClean="0">
                <a:solidFill>
                  <a:srgbClr val="118337"/>
                </a:solidFill>
              </a:rPr>
              <a:t>)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-19526" y="2396710"/>
            <a:ext cx="1304822" cy="45720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4503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942" y="85186"/>
            <a:ext cx="6437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GESTÃO INTEGRADA DE ATIVOS E PASSIVOS: </a:t>
            </a:r>
            <a:r>
              <a:rPr lang="en-US" sz="2400" b="1" i="1" dirty="0" smtClean="0">
                <a:solidFill>
                  <a:srgbClr val="008000"/>
                </a:solidFill>
              </a:rPr>
              <a:t>ALM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15" name="Cubo 14"/>
          <p:cNvSpPr/>
          <p:nvPr/>
        </p:nvSpPr>
        <p:spPr>
          <a:xfrm>
            <a:off x="999460" y="1135683"/>
            <a:ext cx="1903228" cy="1277898"/>
          </a:xfrm>
          <a:prstGeom prst="cube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ATIVOS</a:t>
            </a:r>
            <a:endParaRPr lang="pt-BR" sz="3200" b="1" dirty="0"/>
          </a:p>
        </p:txBody>
      </p:sp>
      <p:sp>
        <p:nvSpPr>
          <p:cNvPr id="17" name="Cubo 16"/>
          <p:cNvSpPr/>
          <p:nvPr/>
        </p:nvSpPr>
        <p:spPr>
          <a:xfrm>
            <a:off x="999460" y="2941460"/>
            <a:ext cx="1903228" cy="1277898"/>
          </a:xfrm>
          <a:prstGeom prst="cub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PASSIVO</a:t>
            </a:r>
            <a:endParaRPr lang="pt-BR" sz="28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201472" y="1156949"/>
            <a:ext cx="1531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RISCOS FINANCEIROS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244004" y="2973567"/>
            <a:ext cx="1531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RISCOS ATUARIAIS</a:t>
            </a:r>
            <a:endParaRPr lang="pt-BR" sz="1200" b="1" dirty="0">
              <a:solidFill>
                <a:schemeClr val="bg1"/>
              </a:solidFill>
            </a:endParaRPr>
          </a:p>
        </p:txBody>
      </p:sp>
      <p:cxnSp>
        <p:nvCxnSpPr>
          <p:cNvPr id="22" name="Conector de seta reta 21"/>
          <p:cNvCxnSpPr/>
          <p:nvPr/>
        </p:nvCxnSpPr>
        <p:spPr>
          <a:xfrm>
            <a:off x="3115340" y="1701209"/>
            <a:ext cx="1765004" cy="542261"/>
          </a:xfrm>
          <a:prstGeom prst="straightConnector1">
            <a:avLst/>
          </a:prstGeom>
          <a:ln w="76200">
            <a:solidFill>
              <a:srgbClr val="00B1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3115340" y="3120767"/>
            <a:ext cx="1765004" cy="40924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m 26" descr="C:\LDB EMPRESAS 2016\IMAGENS OK\img_013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1230" y="1156948"/>
            <a:ext cx="4391247" cy="306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aixaDeTexto 29"/>
          <p:cNvSpPr txBox="1"/>
          <p:nvPr/>
        </p:nvSpPr>
        <p:spPr>
          <a:xfrm>
            <a:off x="5465134" y="2243470"/>
            <a:ext cx="154172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ALM</a:t>
            </a:r>
          </a:p>
          <a:p>
            <a:pPr algn="ctr"/>
            <a:r>
              <a:rPr lang="pt-BR" dirty="0" smtClean="0"/>
              <a:t>(</a:t>
            </a:r>
            <a:r>
              <a:rPr lang="pt-BR" i="1" dirty="0" err="1" smtClean="0"/>
              <a:t>Asset</a:t>
            </a:r>
            <a:endParaRPr lang="pt-BR" i="1" dirty="0" smtClean="0"/>
          </a:p>
          <a:p>
            <a:pPr algn="ctr"/>
            <a:r>
              <a:rPr lang="pt-BR" i="1" dirty="0" err="1" smtClean="0"/>
              <a:t>Liability</a:t>
            </a:r>
            <a:endParaRPr lang="pt-BR" i="1" dirty="0" smtClean="0"/>
          </a:p>
          <a:p>
            <a:pPr algn="ctr"/>
            <a:r>
              <a:rPr lang="pt-BR" i="1" dirty="0" smtClean="0"/>
              <a:t>Management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8711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942" y="85186"/>
            <a:ext cx="6437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GESTÃO INTEGRADA DE ATIVOS E PASSIVOS: </a:t>
            </a:r>
            <a:r>
              <a:rPr lang="en-US" sz="2400" b="1" i="1" dirty="0" smtClean="0">
                <a:solidFill>
                  <a:srgbClr val="008000"/>
                </a:solidFill>
              </a:rPr>
              <a:t>ALM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769" y="1105783"/>
            <a:ext cx="8780448" cy="316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9355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942" y="85186"/>
            <a:ext cx="6437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GESTÃO INTEGRADA DE ATIVOS E PASSIVOS: </a:t>
            </a:r>
            <a:r>
              <a:rPr lang="en-US" sz="2400" b="1" i="1" dirty="0" smtClean="0">
                <a:solidFill>
                  <a:srgbClr val="008000"/>
                </a:solidFill>
              </a:rPr>
              <a:t>ALM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570" y="759933"/>
            <a:ext cx="5636833" cy="401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8861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942" y="85186"/>
            <a:ext cx="6437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GESTÃO INTEGRADA DE ATIVOS E PASSIVOS: </a:t>
            </a:r>
            <a:r>
              <a:rPr lang="en-US" sz="2400" b="1" i="1" dirty="0" smtClean="0">
                <a:solidFill>
                  <a:srgbClr val="008000"/>
                </a:solidFill>
              </a:rPr>
              <a:t>ALM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95288" y="1839116"/>
            <a:ext cx="4294187" cy="29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indent="-177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rgbClr val="EC1C24"/>
              </a:buClr>
            </a:pPr>
            <a:r>
              <a:rPr lang="pt-BR" alt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Passivo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rgbClr val="381759"/>
              </a:buClr>
            </a:pPr>
            <a:r>
              <a:rPr lang="pt-BR" altLang="pt-BR" b="1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 Mensuração </a:t>
            </a:r>
            <a:r>
              <a:rPr lang="pt-BR" altLang="pt-BR" b="1" dirty="0">
                <a:solidFill>
                  <a:srgbClr val="333436"/>
                </a:solidFill>
                <a:latin typeface="+mn-lt"/>
              </a:rPr>
              <a:t>da necessidade de 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caixa;</a:t>
            </a:r>
            <a:endParaRPr lang="pt-BR" altLang="pt-BR" b="1" dirty="0">
              <a:solidFill>
                <a:srgbClr val="333436"/>
              </a:solidFill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rgbClr val="381759"/>
              </a:buClr>
            </a:pPr>
            <a:r>
              <a:rPr lang="pt-BR" altLang="pt-BR" b="1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 Projeção </a:t>
            </a:r>
            <a:r>
              <a:rPr lang="pt-BR" altLang="pt-BR" b="1" dirty="0">
                <a:solidFill>
                  <a:srgbClr val="333436"/>
                </a:solidFill>
                <a:latin typeface="+mn-lt"/>
              </a:rPr>
              <a:t>das reservas 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matemáticas.</a:t>
            </a:r>
            <a:endParaRPr lang="pt-BR" altLang="pt-BR" b="1" dirty="0">
              <a:solidFill>
                <a:srgbClr val="333436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rgbClr val="EC1C24"/>
              </a:buClr>
              <a:buFontTx/>
              <a:buBlip>
                <a:blip r:embed="rId4"/>
              </a:buBlip>
            </a:pPr>
            <a:endParaRPr lang="pt-BR" altLang="pt-BR" b="1" dirty="0">
              <a:solidFill>
                <a:srgbClr val="521973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rgbClr val="EC1C24"/>
              </a:buClr>
            </a:pPr>
            <a:r>
              <a:rPr lang="pt-BR" altLang="pt-BR" b="1" dirty="0">
                <a:solidFill>
                  <a:srgbClr val="118337"/>
                </a:solidFill>
                <a:latin typeface="Calibri" panose="020F0502020204030204" pitchFamily="34" charset="0"/>
              </a:rPr>
              <a:t>Ativo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rgbClr val="381759"/>
              </a:buClr>
            </a:pPr>
            <a:r>
              <a:rPr lang="pt-BR" altLang="pt-BR" b="1" dirty="0" smtClean="0">
                <a:solidFill>
                  <a:srgbClr val="118337"/>
                </a:solidFill>
                <a:latin typeface="+mn-lt"/>
              </a:rPr>
              <a:t>*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 Controle </a:t>
            </a:r>
            <a:r>
              <a:rPr lang="pt-BR" altLang="pt-BR" b="1" dirty="0">
                <a:solidFill>
                  <a:srgbClr val="333436"/>
                </a:solidFill>
                <a:latin typeface="+mn-lt"/>
              </a:rPr>
              <a:t>de 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liquidez;</a:t>
            </a:r>
            <a:endParaRPr lang="pt-BR" altLang="pt-BR" b="1" dirty="0">
              <a:solidFill>
                <a:srgbClr val="333436"/>
              </a:solidFill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rgbClr val="381759"/>
              </a:buClr>
            </a:pPr>
            <a:r>
              <a:rPr lang="pt-BR" altLang="pt-BR" b="1" dirty="0" smtClean="0">
                <a:solidFill>
                  <a:srgbClr val="118337"/>
                </a:solidFill>
                <a:latin typeface="+mn-lt"/>
              </a:rPr>
              <a:t>* 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Acompanhamento </a:t>
            </a:r>
            <a:r>
              <a:rPr lang="pt-BR" altLang="pt-BR" b="1" dirty="0">
                <a:solidFill>
                  <a:srgbClr val="333436"/>
                </a:solidFill>
                <a:latin typeface="+mn-lt"/>
              </a:rPr>
              <a:t>da 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solvência;</a:t>
            </a:r>
            <a:endParaRPr lang="pt-BR" altLang="pt-BR" b="1" dirty="0">
              <a:solidFill>
                <a:srgbClr val="333436"/>
              </a:solidFill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rgbClr val="381759"/>
              </a:buClr>
            </a:pPr>
            <a:r>
              <a:rPr lang="pt-BR" altLang="pt-BR" b="1" dirty="0" smtClean="0">
                <a:solidFill>
                  <a:srgbClr val="118337"/>
                </a:solidFill>
                <a:latin typeface="+mn-lt"/>
              </a:rPr>
              <a:t>*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 Projeções </a:t>
            </a:r>
            <a:r>
              <a:rPr lang="pt-BR" altLang="pt-BR" b="1" dirty="0">
                <a:solidFill>
                  <a:srgbClr val="333436"/>
                </a:solidFill>
                <a:latin typeface="+mn-lt"/>
              </a:rPr>
              <a:t>de retorno da </a:t>
            </a:r>
            <a:r>
              <a:rPr lang="pt-BR" altLang="pt-BR" b="1" dirty="0" smtClean="0">
                <a:solidFill>
                  <a:srgbClr val="333436"/>
                </a:solidFill>
                <a:latin typeface="+mn-lt"/>
              </a:rPr>
              <a:t>carteira.</a:t>
            </a:r>
            <a:endParaRPr lang="pt-BR" altLang="pt-BR" b="1" dirty="0">
              <a:solidFill>
                <a:srgbClr val="333436"/>
              </a:solidFill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rgbClr val="381759"/>
              </a:buClr>
              <a:buFont typeface="Wingdings" panose="05000000000000000000" pitchFamily="2" charset="2"/>
              <a:buChar char="§"/>
            </a:pPr>
            <a:endParaRPr lang="pt-BR" altLang="pt-BR" sz="1600" dirty="0">
              <a:solidFill>
                <a:srgbClr val="474648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63394" y="843385"/>
            <a:ext cx="4176712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b="1" dirty="0">
                <a:solidFill>
                  <a:srgbClr val="333436"/>
                </a:solidFill>
              </a:rPr>
              <a:t>A Gestão de </a:t>
            </a:r>
            <a:r>
              <a:rPr lang="pt-BR" b="1" dirty="0">
                <a:solidFill>
                  <a:srgbClr val="118337"/>
                </a:solidFill>
              </a:rPr>
              <a:t>Ativos</a:t>
            </a:r>
            <a:r>
              <a:rPr lang="pt-BR" b="1" dirty="0">
                <a:solidFill>
                  <a:srgbClr val="333436"/>
                </a:solidFill>
              </a:rPr>
              <a:t> e </a:t>
            </a:r>
            <a:r>
              <a:rPr lang="pt-BR" b="1" dirty="0">
                <a:solidFill>
                  <a:srgbClr val="FF0000"/>
                </a:solidFill>
              </a:rPr>
              <a:t>Passivos</a:t>
            </a:r>
            <a:r>
              <a:rPr lang="pt-BR" b="1" dirty="0">
                <a:solidFill>
                  <a:srgbClr val="333436"/>
                </a:solidFill>
              </a:rPr>
              <a:t> permitirá avaliar as projeções dos riscos atuariais e </a:t>
            </a:r>
            <a:r>
              <a:rPr lang="pt-BR" b="1" dirty="0" smtClean="0">
                <a:solidFill>
                  <a:srgbClr val="333436"/>
                </a:solidFill>
              </a:rPr>
              <a:t>financeiros.</a:t>
            </a:r>
            <a:endParaRPr lang="pt-BR" b="1" dirty="0">
              <a:solidFill>
                <a:srgbClr val="333436"/>
              </a:solidFill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606939" y="762999"/>
            <a:ext cx="3196841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pt-BR" b="1" dirty="0">
                <a:solidFill>
                  <a:srgbClr val="5C307D"/>
                </a:solidFill>
                <a:latin typeface="+mj-lt"/>
                <a:ea typeface="Verdana" pitchFamily="34" charset="0"/>
                <a:cs typeface="Verdana" pitchFamily="34" charset="0"/>
              </a:rPr>
              <a:t>E como tudo isso é analisado?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3" name="Imagem 22" descr="C:\LDB EMPRESAS 2016\IMAGENS OK\stick_figure_searching_for_answers_1600_clr_4919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9975" y="1093679"/>
            <a:ext cx="3526433" cy="358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1912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942" y="85186"/>
            <a:ext cx="2451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</a:rPr>
              <a:t>ALM</a:t>
            </a:r>
            <a:r>
              <a:rPr lang="en-US" sz="2400" b="1" dirty="0" smtClean="0">
                <a:solidFill>
                  <a:srgbClr val="008000"/>
                </a:solidFill>
              </a:rPr>
              <a:t>: ESTRUTURA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918075" y="740022"/>
            <a:ext cx="3975100" cy="923330"/>
          </a:xfrm>
          <a:prstGeom prst="rect">
            <a:avLst/>
          </a:prstGeom>
          <a:noFill/>
          <a:ln w="28575">
            <a:solidFill>
              <a:srgbClr val="3333CC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400" b="1" dirty="0">
                <a:solidFill>
                  <a:srgbClr val="3333CC"/>
                </a:solidFill>
              </a:rPr>
              <a:t>Simulação de Cenários</a:t>
            </a:r>
          </a:p>
          <a:p>
            <a:pPr algn="ctr">
              <a:lnSpc>
                <a:spcPct val="90000"/>
              </a:lnSpc>
              <a:defRPr/>
            </a:pPr>
            <a:endParaRPr lang="pt-BR" b="1" dirty="0">
              <a:solidFill>
                <a:srgbClr val="333436"/>
              </a:solidFill>
            </a:endParaRPr>
          </a:p>
          <a:p>
            <a:pPr indent="-285750" algn="ctr">
              <a:lnSpc>
                <a:spcPct val="90000"/>
              </a:lnSpc>
              <a:defRPr/>
            </a:pPr>
            <a:r>
              <a:rPr lang="pt-BR" b="1" dirty="0">
                <a:solidFill>
                  <a:srgbClr val="333436"/>
                </a:solidFill>
              </a:rPr>
              <a:t>Simulação de </a:t>
            </a:r>
            <a:r>
              <a:rPr lang="pt-BR" b="1" dirty="0" smtClean="0">
                <a:solidFill>
                  <a:srgbClr val="333436"/>
                </a:solidFill>
              </a:rPr>
              <a:t>retornos </a:t>
            </a:r>
            <a:r>
              <a:rPr lang="pt-BR" b="1" dirty="0">
                <a:solidFill>
                  <a:srgbClr val="333436"/>
                </a:solidFill>
              </a:rPr>
              <a:t>e </a:t>
            </a:r>
            <a:r>
              <a:rPr lang="pt-BR" b="1" dirty="0" smtClean="0">
                <a:solidFill>
                  <a:srgbClr val="333436"/>
                </a:solidFill>
              </a:rPr>
              <a:t>volatilidades</a:t>
            </a:r>
            <a:endParaRPr lang="pt-BR" b="1" dirty="0">
              <a:solidFill>
                <a:srgbClr val="333436"/>
              </a:solidFill>
            </a:endParaRPr>
          </a:p>
        </p:txBody>
      </p:sp>
      <p:sp>
        <p:nvSpPr>
          <p:cNvPr id="8" name="Fluxograma: Conector 7"/>
          <p:cNvSpPr/>
          <p:nvPr/>
        </p:nvSpPr>
        <p:spPr>
          <a:xfrm>
            <a:off x="1499204" y="2060754"/>
            <a:ext cx="1509823" cy="1320428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ALM</a:t>
            </a:r>
            <a:endParaRPr lang="pt-BR" sz="3600" b="1" dirty="0"/>
          </a:p>
        </p:txBody>
      </p:sp>
      <p:sp>
        <p:nvSpPr>
          <p:cNvPr id="9" name="Fluxograma: Conector 8"/>
          <p:cNvSpPr/>
          <p:nvPr/>
        </p:nvSpPr>
        <p:spPr>
          <a:xfrm>
            <a:off x="1532221" y="965555"/>
            <a:ext cx="1459312" cy="788817"/>
          </a:xfrm>
          <a:prstGeom prst="flowChartConnector">
            <a:avLst/>
          </a:prstGeom>
          <a:solidFill>
            <a:srgbClr val="33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CENÁRIO ECONÔMICO</a:t>
            </a:r>
            <a:endParaRPr lang="pt-BR" sz="1200" b="1" dirty="0"/>
          </a:p>
        </p:txBody>
      </p:sp>
      <p:sp>
        <p:nvSpPr>
          <p:cNvPr id="11" name="Fluxograma: Conector 10"/>
          <p:cNvSpPr/>
          <p:nvPr/>
        </p:nvSpPr>
        <p:spPr>
          <a:xfrm>
            <a:off x="435935" y="3381182"/>
            <a:ext cx="1284378" cy="788817"/>
          </a:xfrm>
          <a:prstGeom prst="flowChartConnector">
            <a:avLst/>
          </a:prstGeom>
          <a:solidFill>
            <a:srgbClr val="118337"/>
          </a:solidFill>
          <a:ln>
            <a:solidFill>
              <a:srgbClr val="11833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ATIVO</a:t>
            </a:r>
            <a:endParaRPr lang="pt-BR" b="1" dirty="0"/>
          </a:p>
        </p:txBody>
      </p:sp>
      <p:sp>
        <p:nvSpPr>
          <p:cNvPr id="12" name="Fluxograma: Conector 11"/>
          <p:cNvSpPr/>
          <p:nvPr/>
        </p:nvSpPr>
        <p:spPr>
          <a:xfrm>
            <a:off x="2775095" y="3425216"/>
            <a:ext cx="1477930" cy="7888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PASSIVO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2275367" y="1754372"/>
            <a:ext cx="0" cy="3063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11" idx="7"/>
            <a:endCxn id="8" idx="3"/>
          </p:cNvCxnSpPr>
          <p:nvPr/>
        </p:nvCxnSpPr>
        <p:spPr>
          <a:xfrm flipV="1">
            <a:off x="1532220" y="3187810"/>
            <a:ext cx="188093" cy="3088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>
            <a:stCxn id="12" idx="1"/>
            <a:endCxn id="8" idx="5"/>
          </p:cNvCxnSpPr>
          <p:nvPr/>
        </p:nvCxnSpPr>
        <p:spPr>
          <a:xfrm flipH="1" flipV="1">
            <a:off x="2787918" y="3187810"/>
            <a:ext cx="203615" cy="3529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21613" y="1806860"/>
            <a:ext cx="3975100" cy="117262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400" b="1" dirty="0" smtClean="0">
                <a:solidFill>
                  <a:srgbClr val="FF0000"/>
                </a:solidFill>
              </a:rPr>
              <a:t>Projeção do Passivo</a:t>
            </a:r>
            <a:endParaRPr lang="pt-BR" sz="24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pt-BR" b="1" dirty="0">
              <a:solidFill>
                <a:srgbClr val="333436"/>
              </a:solidFill>
            </a:endParaRPr>
          </a:p>
          <a:p>
            <a:pPr indent="-285750" algn="ctr">
              <a:lnSpc>
                <a:spcPct val="90000"/>
              </a:lnSpc>
              <a:defRPr/>
            </a:pPr>
            <a:r>
              <a:rPr lang="pt-BR" b="1" dirty="0" smtClean="0">
                <a:solidFill>
                  <a:srgbClr val="333436"/>
                </a:solidFill>
              </a:rPr>
              <a:t>Valor anual de fluxo de caixa</a:t>
            </a:r>
          </a:p>
          <a:p>
            <a:pPr indent="-285750" algn="ctr">
              <a:lnSpc>
                <a:spcPct val="90000"/>
              </a:lnSpc>
              <a:defRPr/>
            </a:pPr>
            <a:r>
              <a:rPr lang="pt-BR" b="1" dirty="0" smtClean="0">
                <a:solidFill>
                  <a:srgbClr val="333436"/>
                </a:solidFill>
              </a:rPr>
              <a:t>Valor anual da reserva</a:t>
            </a:r>
            <a:endParaRPr lang="pt-BR" b="1" dirty="0">
              <a:solidFill>
                <a:srgbClr val="333436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25151" y="3096991"/>
            <a:ext cx="3975100" cy="1671227"/>
          </a:xfrm>
          <a:prstGeom prst="rect">
            <a:avLst/>
          </a:prstGeom>
          <a:noFill/>
          <a:ln w="28575">
            <a:solidFill>
              <a:srgbClr val="118337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400" b="1" dirty="0" smtClean="0">
                <a:solidFill>
                  <a:srgbClr val="118337"/>
                </a:solidFill>
              </a:rPr>
              <a:t>Otimização do Ativo</a:t>
            </a:r>
            <a:endParaRPr lang="pt-BR" sz="2400" b="1" dirty="0">
              <a:solidFill>
                <a:srgbClr val="118337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pt-BR" b="1" dirty="0">
              <a:solidFill>
                <a:srgbClr val="333436"/>
              </a:solidFill>
            </a:endParaRPr>
          </a:p>
          <a:p>
            <a:pPr indent="-285750" algn="ctr">
              <a:lnSpc>
                <a:spcPct val="90000"/>
              </a:lnSpc>
              <a:defRPr/>
            </a:pPr>
            <a:r>
              <a:rPr lang="pt-BR" b="1" dirty="0" smtClean="0">
                <a:solidFill>
                  <a:srgbClr val="333436"/>
                </a:solidFill>
              </a:rPr>
              <a:t>Otimização da carteira</a:t>
            </a:r>
          </a:p>
          <a:p>
            <a:pPr indent="-285750" algn="ctr">
              <a:lnSpc>
                <a:spcPct val="90000"/>
              </a:lnSpc>
              <a:defRPr/>
            </a:pPr>
            <a:r>
              <a:rPr lang="pt-BR" b="1" dirty="0" smtClean="0">
                <a:solidFill>
                  <a:srgbClr val="333436"/>
                </a:solidFill>
              </a:rPr>
              <a:t>Mitigação de risco de liquidez</a:t>
            </a:r>
          </a:p>
          <a:p>
            <a:pPr indent="-285750" algn="ctr">
              <a:lnSpc>
                <a:spcPct val="90000"/>
              </a:lnSpc>
              <a:defRPr/>
            </a:pPr>
            <a:r>
              <a:rPr lang="pt-BR" b="1" dirty="0" smtClean="0">
                <a:solidFill>
                  <a:srgbClr val="333436"/>
                </a:solidFill>
              </a:rPr>
              <a:t>Mitigação de risco de solvência</a:t>
            </a:r>
          </a:p>
          <a:p>
            <a:pPr indent="-285750" algn="ctr">
              <a:lnSpc>
                <a:spcPct val="90000"/>
              </a:lnSpc>
              <a:defRPr/>
            </a:pPr>
            <a:r>
              <a:rPr lang="pt-BR" b="1" dirty="0" smtClean="0">
                <a:solidFill>
                  <a:srgbClr val="333436"/>
                </a:solidFill>
              </a:rPr>
              <a:t>Ponto ótimo entre Risco e Retorno</a:t>
            </a:r>
            <a:endParaRPr lang="pt-BR" b="1" dirty="0">
              <a:solidFill>
                <a:srgbClr val="333436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2384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3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942" y="85186"/>
            <a:ext cx="5897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RESULTADO DO </a:t>
            </a:r>
            <a:r>
              <a:rPr lang="en-US" sz="2000" b="1" i="1" dirty="0" smtClean="0">
                <a:solidFill>
                  <a:srgbClr val="008000"/>
                </a:solidFill>
              </a:rPr>
              <a:t>ALM</a:t>
            </a:r>
            <a:r>
              <a:rPr lang="en-US" sz="2000" b="1" dirty="0" smtClean="0">
                <a:solidFill>
                  <a:srgbClr val="008000"/>
                </a:solidFill>
              </a:rPr>
              <a:t>: CARTEIRA ESTRATÉGICA: ÓTIMA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953688" y="1382224"/>
            <a:ext cx="1382233" cy="627322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COMPRAR AUMENTAR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967859" y="2491594"/>
            <a:ext cx="1382233" cy="627322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MANTER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992663" y="3696661"/>
            <a:ext cx="1382233" cy="6273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VENDER  DIMINUIR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279" y="791832"/>
            <a:ext cx="51911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1906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942" y="85186"/>
            <a:ext cx="251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</a:rPr>
              <a:t>ALM</a:t>
            </a:r>
            <a:r>
              <a:rPr lang="en-US" sz="2400" b="1" dirty="0" smtClean="0">
                <a:solidFill>
                  <a:srgbClr val="008000"/>
                </a:solidFill>
              </a:rPr>
              <a:t>: CONCLUSÃO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8" name="Fluxograma: Conector 7"/>
          <p:cNvSpPr/>
          <p:nvPr/>
        </p:nvSpPr>
        <p:spPr>
          <a:xfrm>
            <a:off x="1499204" y="2060754"/>
            <a:ext cx="1509823" cy="1320428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ALM</a:t>
            </a:r>
            <a:endParaRPr lang="pt-BR" sz="3600" b="1" dirty="0"/>
          </a:p>
        </p:txBody>
      </p:sp>
      <p:sp>
        <p:nvSpPr>
          <p:cNvPr id="9" name="Fluxograma: Conector 8"/>
          <p:cNvSpPr/>
          <p:nvPr/>
        </p:nvSpPr>
        <p:spPr>
          <a:xfrm>
            <a:off x="1532221" y="965555"/>
            <a:ext cx="1459312" cy="788817"/>
          </a:xfrm>
          <a:prstGeom prst="flowChartConnector">
            <a:avLst/>
          </a:prstGeom>
          <a:solidFill>
            <a:srgbClr val="33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CENÁRIO ECONÔMICO</a:t>
            </a:r>
            <a:endParaRPr lang="pt-BR" sz="1200" b="1" dirty="0"/>
          </a:p>
        </p:txBody>
      </p:sp>
      <p:sp>
        <p:nvSpPr>
          <p:cNvPr id="11" name="Fluxograma: Conector 10"/>
          <p:cNvSpPr/>
          <p:nvPr/>
        </p:nvSpPr>
        <p:spPr>
          <a:xfrm>
            <a:off x="435935" y="3381182"/>
            <a:ext cx="1284378" cy="788817"/>
          </a:xfrm>
          <a:prstGeom prst="flowChartConnector">
            <a:avLst/>
          </a:prstGeom>
          <a:solidFill>
            <a:srgbClr val="118337"/>
          </a:solidFill>
          <a:ln>
            <a:solidFill>
              <a:srgbClr val="11833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ATIVO</a:t>
            </a:r>
            <a:endParaRPr lang="pt-BR" b="1" dirty="0"/>
          </a:p>
        </p:txBody>
      </p:sp>
      <p:sp>
        <p:nvSpPr>
          <p:cNvPr id="12" name="Fluxograma: Conector 11"/>
          <p:cNvSpPr/>
          <p:nvPr/>
        </p:nvSpPr>
        <p:spPr>
          <a:xfrm>
            <a:off x="2775095" y="3425216"/>
            <a:ext cx="1477930" cy="7888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PASSIVO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2275367" y="1754372"/>
            <a:ext cx="0" cy="3063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11" idx="7"/>
            <a:endCxn id="8" idx="3"/>
          </p:cNvCxnSpPr>
          <p:nvPr/>
        </p:nvCxnSpPr>
        <p:spPr>
          <a:xfrm flipV="1">
            <a:off x="1532220" y="3187810"/>
            <a:ext cx="188093" cy="3088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>
            <a:stCxn id="12" idx="1"/>
            <a:endCxn id="8" idx="5"/>
          </p:cNvCxnSpPr>
          <p:nvPr/>
        </p:nvCxnSpPr>
        <p:spPr>
          <a:xfrm flipH="1" flipV="1">
            <a:off x="2787918" y="3187810"/>
            <a:ext cx="203615" cy="3529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m 18" descr="C:\LDB EMPRESAS 2016\IMAGENS OK\img_013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9702" y="749300"/>
            <a:ext cx="4098850" cy="392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5465136" y="2137139"/>
            <a:ext cx="1541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A Gestão de </a:t>
            </a:r>
            <a:r>
              <a:rPr lang="pt-BR" sz="1400" b="1" dirty="0" smtClean="0">
                <a:solidFill>
                  <a:srgbClr val="118337"/>
                </a:solidFill>
              </a:rPr>
              <a:t>Ativos</a:t>
            </a:r>
            <a:r>
              <a:rPr lang="pt-BR" sz="1400" b="1" dirty="0" smtClean="0"/>
              <a:t> e </a:t>
            </a:r>
            <a:r>
              <a:rPr lang="pt-BR" sz="1400" b="1" dirty="0" smtClean="0">
                <a:solidFill>
                  <a:srgbClr val="FF0000"/>
                </a:solidFill>
              </a:rPr>
              <a:t>Passivos</a:t>
            </a:r>
            <a:r>
              <a:rPr lang="pt-BR" sz="1400" b="1" dirty="0" smtClean="0"/>
              <a:t> possibilita a diminuição dos RISCOS, aumentando a chance de SUCESSO do objetivo buscado!</a:t>
            </a:r>
            <a:endParaRPr lang="pt-BR" sz="1400" dirty="0"/>
          </a:p>
        </p:txBody>
      </p:sp>
      <p:sp>
        <p:nvSpPr>
          <p:cNvPr id="16" name="Seta para a esquerda e para a direita 15"/>
          <p:cNvSpPr/>
          <p:nvPr/>
        </p:nvSpPr>
        <p:spPr>
          <a:xfrm>
            <a:off x="3721388" y="2445491"/>
            <a:ext cx="1180214" cy="552893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952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948" y="3174098"/>
            <a:ext cx="2976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</a:rPr>
              <a:t>MUITO OBRIGADO!</a:t>
            </a:r>
            <a:endParaRPr 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5" y="598238"/>
            <a:ext cx="86018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XIV: </a:t>
            </a:r>
            <a:r>
              <a:rPr lang="pt-BR" sz="2000" dirty="0" smtClean="0"/>
              <a:t>Observância dos seguintes limites de </a:t>
            </a:r>
            <a:r>
              <a:rPr lang="pt-BR" sz="2000" b="1" dirty="0" smtClean="0">
                <a:solidFill>
                  <a:srgbClr val="118337"/>
                </a:solidFill>
              </a:rPr>
              <a:t>contribuição previdenciária</a:t>
            </a:r>
            <a:r>
              <a:rPr lang="pt-BR" sz="2000" dirty="0" smtClean="0"/>
              <a:t> ao RPPS:</a:t>
            </a:r>
          </a:p>
          <a:p>
            <a:r>
              <a:rPr lang="pt-BR" sz="2000" b="1" dirty="0" smtClean="0"/>
              <a:t> </a:t>
            </a:r>
            <a:endParaRPr lang="pt-BR" sz="2000" dirty="0" smtClean="0"/>
          </a:p>
          <a:p>
            <a:r>
              <a:rPr lang="pt-BR" sz="2000" b="1" dirty="0" smtClean="0"/>
              <a:t>a) </a:t>
            </a:r>
            <a:r>
              <a:rPr lang="pt-BR" sz="2000" dirty="0" smtClean="0"/>
              <a:t>contribuição dos servidores ativos, inativos e dos pensionistas em alíquota não inferior à prevista para os servidores titulares de cargos efetivos da União;</a:t>
            </a:r>
            <a:endParaRPr lang="pt-BR" sz="800" dirty="0" smtClean="0"/>
          </a:p>
          <a:p>
            <a:r>
              <a:rPr lang="pt-BR" sz="800" b="1" dirty="0" smtClean="0"/>
              <a:t> </a:t>
            </a:r>
            <a:endParaRPr lang="pt-BR" sz="800" dirty="0" smtClean="0"/>
          </a:p>
          <a:p>
            <a:r>
              <a:rPr lang="pt-BR" sz="2000" b="1" dirty="0" smtClean="0"/>
              <a:t>b) </a:t>
            </a:r>
            <a:r>
              <a:rPr lang="pt-BR" sz="2000" dirty="0" smtClean="0"/>
              <a:t>contribuição sobre os proventos dos inativos e sobre as pensões, incidente sobre a parcela que ultrapassar o limite máximo estabelecido para os benefícios do RGPS, ou que ultrapassar o dobro desse limite, quando o beneficiário for portador de doença incapacitante, nas mesmas alíquotas aplicadas às remunerações dos servidores ativos do respectivo ente federativo; e</a:t>
            </a:r>
            <a:endParaRPr lang="pt-BR" sz="800" dirty="0" smtClean="0"/>
          </a:p>
          <a:p>
            <a:r>
              <a:rPr lang="pt-BR" sz="800" b="1" dirty="0" smtClean="0"/>
              <a:t> </a:t>
            </a:r>
            <a:endParaRPr lang="pt-BR" sz="800" dirty="0" smtClean="0"/>
          </a:p>
          <a:p>
            <a:r>
              <a:rPr lang="pt-BR" sz="2000" b="1" dirty="0" smtClean="0"/>
              <a:t>c)</a:t>
            </a:r>
            <a:r>
              <a:rPr lang="pt-BR" sz="2000" b="1" dirty="0" smtClean="0">
                <a:solidFill>
                  <a:srgbClr val="118337"/>
                </a:solidFill>
              </a:rPr>
              <a:t> contribuição do ente não inferior ao valor da contribuição do servidor ativo nem superior ao dobro desta</a:t>
            </a:r>
            <a:r>
              <a:rPr lang="pt-BR" sz="2000" dirty="0" smtClean="0"/>
              <a:t>, além da cobertura de eventuais insuficiências financeiras do respectivo RPPS decorrentes do pagamento de benefícios previdenciários.</a:t>
            </a:r>
            <a:endParaRPr lang="en-US" sz="2000" b="1" dirty="0">
              <a:solidFill>
                <a:srgbClr val="33343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4864" y="85186"/>
            <a:ext cx="721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8000"/>
                </a:solidFill>
              </a:rPr>
              <a:t>PORTARIA MPS Nº 204/08 (CRP): INCISOS do ARTIGO 5º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1921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6" y="703810"/>
            <a:ext cx="88225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XV : </a:t>
            </a:r>
            <a:r>
              <a:rPr lang="pt-BR" b="1" dirty="0" smtClean="0">
                <a:solidFill>
                  <a:srgbClr val="008000"/>
                </a:solidFill>
              </a:rPr>
              <a:t>Aplicação dos recursos do RPPS no mercado financeiro e de capitais de acordo com as normas do Conselho Monetário Nacional (CMN)</a:t>
            </a:r>
            <a:r>
              <a:rPr lang="pt-BR" dirty="0" smtClean="0"/>
              <a:t>;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XVI : </a:t>
            </a:r>
            <a:r>
              <a:rPr lang="pt-BR" dirty="0" smtClean="0"/>
              <a:t>Encaminhamento à SPPS, dos seguintes documentos:</a:t>
            </a:r>
            <a:endParaRPr lang="pt-BR" sz="1200" dirty="0" smtClean="0"/>
          </a:p>
          <a:p>
            <a:r>
              <a:rPr lang="pt-BR" sz="1200" b="1" dirty="0" smtClean="0"/>
              <a:t> </a:t>
            </a:r>
            <a:endParaRPr lang="pt-BR" sz="1200" dirty="0" smtClean="0"/>
          </a:p>
          <a:p>
            <a:pPr marL="342900" indent="-342900"/>
            <a:r>
              <a:rPr lang="pt-BR" b="1" dirty="0" smtClean="0">
                <a:solidFill>
                  <a:srgbClr val="118337"/>
                </a:solidFill>
              </a:rPr>
              <a:t>a)</a:t>
            </a:r>
            <a:r>
              <a:rPr lang="pt-BR" b="1" dirty="0" smtClean="0"/>
              <a:t> </a:t>
            </a:r>
            <a:r>
              <a:rPr lang="pt-BR" dirty="0" smtClean="0"/>
              <a:t>Legislação completa referente ao regime de previdência social;</a:t>
            </a:r>
          </a:p>
          <a:p>
            <a:pPr marL="342900" indent="-342900"/>
            <a:endParaRPr lang="pt-BR" sz="800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b)</a:t>
            </a:r>
            <a:r>
              <a:rPr lang="pt-BR" b="1" dirty="0" smtClean="0"/>
              <a:t> </a:t>
            </a:r>
            <a:r>
              <a:rPr lang="pt-BR" dirty="0" smtClean="0"/>
              <a:t>Demonstrativo de Resultado da Avaliação Atuarial </a:t>
            </a:r>
            <a:r>
              <a:rPr lang="pt-BR" b="1" dirty="0" smtClean="0">
                <a:solidFill>
                  <a:srgbClr val="118337"/>
                </a:solidFill>
              </a:rPr>
              <a:t>(DRAA)</a:t>
            </a:r>
            <a:r>
              <a:rPr lang="pt-BR" dirty="0" smtClean="0"/>
              <a:t>;</a:t>
            </a:r>
          </a:p>
          <a:p>
            <a:endParaRPr lang="pt-BR" sz="800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d) </a:t>
            </a:r>
            <a:r>
              <a:rPr lang="pt-BR" dirty="0" smtClean="0"/>
              <a:t>Demonstrativo das Aplicações e Investimentos dos Recursos </a:t>
            </a:r>
            <a:r>
              <a:rPr lang="pt-BR" b="1" dirty="0" smtClean="0">
                <a:solidFill>
                  <a:srgbClr val="118337"/>
                </a:solidFill>
              </a:rPr>
              <a:t>(DAIR)</a:t>
            </a:r>
            <a:r>
              <a:rPr lang="pt-BR" dirty="0" smtClean="0"/>
              <a:t>; </a:t>
            </a:r>
            <a:r>
              <a:rPr lang="pt-BR" sz="800" b="1" i="1" dirty="0" smtClean="0"/>
              <a:t>(Portaria MPS nº 519, de 24/08/2011)</a:t>
            </a:r>
          </a:p>
          <a:p>
            <a:endParaRPr lang="pt-BR" sz="800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f)</a:t>
            </a:r>
            <a:r>
              <a:rPr lang="pt-BR" b="1" dirty="0" smtClean="0"/>
              <a:t> </a:t>
            </a:r>
            <a:r>
              <a:rPr lang="pt-BR" dirty="0" smtClean="0"/>
              <a:t>Demonstrativos de informações contábeis; </a:t>
            </a:r>
            <a:r>
              <a:rPr lang="pt-BR" sz="800" b="1" i="1" dirty="0" smtClean="0"/>
              <a:t>(Redação dada pela Portaria MTPS nº 360, de 30/03/2016)</a:t>
            </a:r>
          </a:p>
          <a:p>
            <a:endParaRPr lang="pt-BR" sz="800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g)</a:t>
            </a:r>
            <a:r>
              <a:rPr lang="pt-BR" b="1" dirty="0" smtClean="0"/>
              <a:t> </a:t>
            </a:r>
            <a:r>
              <a:rPr lang="pt-BR" dirty="0" smtClean="0"/>
              <a:t>Demonstrativo da Política de Investimentos </a:t>
            </a:r>
            <a:r>
              <a:rPr lang="pt-BR" b="1" dirty="0" smtClean="0">
                <a:solidFill>
                  <a:srgbClr val="118337"/>
                </a:solidFill>
              </a:rPr>
              <a:t>(DPIN)</a:t>
            </a:r>
            <a:r>
              <a:rPr lang="pt-BR" dirty="0" smtClean="0"/>
              <a:t>. </a:t>
            </a:r>
            <a:r>
              <a:rPr lang="pt-BR" sz="800" b="1" i="1" dirty="0" smtClean="0"/>
              <a:t>(Redação dada pela Portaria MPS nº 519, de 24/08/2011)</a:t>
            </a:r>
          </a:p>
          <a:p>
            <a:endParaRPr lang="pt-BR" sz="800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h)</a:t>
            </a:r>
            <a:r>
              <a:rPr lang="pt-BR" b="1" dirty="0" smtClean="0"/>
              <a:t> </a:t>
            </a:r>
            <a:r>
              <a:rPr lang="pt-BR" dirty="0" smtClean="0"/>
              <a:t>Demonstrativo de Informações Previdenciárias e Repasses </a:t>
            </a:r>
            <a:r>
              <a:rPr lang="pt-BR" b="1" dirty="0" smtClean="0">
                <a:solidFill>
                  <a:srgbClr val="118337"/>
                </a:solidFill>
              </a:rPr>
              <a:t>(DIPR)</a:t>
            </a:r>
            <a:r>
              <a:rPr lang="pt-BR" dirty="0" smtClean="0"/>
              <a:t>. </a:t>
            </a:r>
            <a:r>
              <a:rPr lang="pt-BR" sz="800" b="1" i="1" dirty="0" smtClean="0"/>
              <a:t>(Incluído pela Portaria MPS nº 21, de 16/01/2013)</a:t>
            </a:r>
          </a:p>
          <a:p>
            <a:endParaRPr lang="pt-BR" sz="800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i)</a:t>
            </a:r>
            <a:r>
              <a:rPr lang="pt-BR" b="1" dirty="0" smtClean="0"/>
              <a:t> </a:t>
            </a:r>
            <a:r>
              <a:rPr lang="pt-BR" dirty="0" smtClean="0"/>
              <a:t>Nota Técnica Atuarial </a:t>
            </a:r>
            <a:r>
              <a:rPr lang="pt-BR" b="1" dirty="0" smtClean="0">
                <a:solidFill>
                  <a:srgbClr val="118337"/>
                </a:solidFill>
              </a:rPr>
              <a:t>(NTA)</a:t>
            </a:r>
            <a:r>
              <a:rPr lang="pt-BR" dirty="0" smtClean="0"/>
              <a:t>. </a:t>
            </a:r>
            <a:r>
              <a:rPr lang="pt-BR" sz="800" b="1" i="1" dirty="0" smtClean="0"/>
              <a:t>(Incluído pela Portaria MPS nº 563, de 26/12/2014)</a:t>
            </a:r>
            <a:endParaRPr lang="pt-BR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-4354" y="85186"/>
            <a:ext cx="7279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8000"/>
                </a:solidFill>
              </a:rPr>
              <a:t>PORTARIA MPS Nº 204/08 (CRP): INCISOS do ARTIGO 5º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8777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6" y="714320"/>
            <a:ext cx="88225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§ 6º </a:t>
            </a:r>
            <a:r>
              <a:rPr lang="pt-BR" dirty="0" smtClean="0"/>
              <a:t>Os documentos previstos no inciso XVI do slide anterior, serão encaminhados  pelo CADEPREV, </a:t>
            </a:r>
            <a:r>
              <a:rPr lang="pt-BR" b="1" dirty="0" smtClean="0">
                <a:solidFill>
                  <a:srgbClr val="118337"/>
                </a:solidFill>
              </a:rPr>
              <a:t>nos seguintes prazos: </a:t>
            </a:r>
            <a:r>
              <a:rPr lang="pt-BR" sz="1000" b="1" i="1" dirty="0" smtClean="0"/>
              <a:t>(Redação dada pela Portaria MTPS nº 360, de 30/03/2016)</a:t>
            </a:r>
          </a:p>
          <a:p>
            <a:endParaRPr lang="pt-BR" sz="1000" dirty="0" smtClean="0"/>
          </a:p>
          <a:p>
            <a:r>
              <a:rPr lang="pt-BR" sz="800" dirty="0" smtClean="0"/>
              <a:t> </a:t>
            </a:r>
          </a:p>
          <a:p>
            <a:r>
              <a:rPr lang="pt-BR" b="1" dirty="0" smtClean="0"/>
              <a:t>I - </a:t>
            </a:r>
            <a:r>
              <a:rPr lang="pt-BR" dirty="0" smtClean="0"/>
              <a:t>o DRAA, até o dia 31 de março de cada exercício;</a:t>
            </a:r>
            <a:r>
              <a:rPr lang="pt-BR" b="1" dirty="0" smtClean="0"/>
              <a:t> </a:t>
            </a:r>
            <a:r>
              <a:rPr lang="pt-BR" sz="1000" b="1" i="1" dirty="0" smtClean="0">
                <a:solidFill>
                  <a:srgbClr val="118337"/>
                </a:solidFill>
              </a:rPr>
              <a:t>(Redação dada pela Portaria MPS nº 83, de 18/03/2009)</a:t>
            </a:r>
            <a:endParaRPr lang="pt-BR" sz="800" dirty="0" smtClean="0">
              <a:solidFill>
                <a:srgbClr val="118337"/>
              </a:solidFill>
            </a:endParaRPr>
          </a:p>
          <a:p>
            <a:r>
              <a:rPr lang="pt-BR" sz="800" b="1" dirty="0" smtClean="0"/>
              <a:t> </a:t>
            </a:r>
            <a:endParaRPr lang="pt-BR" sz="800" dirty="0" smtClean="0"/>
          </a:p>
          <a:p>
            <a:r>
              <a:rPr lang="pt-BR" b="1" dirty="0" smtClean="0"/>
              <a:t>II – </a:t>
            </a:r>
            <a:r>
              <a:rPr lang="pt-BR" dirty="0" smtClean="0"/>
              <a:t>o DAIR e o DIPR até o último dia do mês seguinte ao encerramento de cada bimestre do ano civil; </a:t>
            </a:r>
            <a:r>
              <a:rPr lang="pt-BR" sz="1000" b="1" i="1" dirty="0" smtClean="0">
                <a:solidFill>
                  <a:srgbClr val="118337"/>
                </a:solidFill>
              </a:rPr>
              <a:t>(Redação dada pela Portaria MPS nº 307, de 20/06/2013)</a:t>
            </a:r>
            <a:endParaRPr lang="pt-BR" sz="800" dirty="0" smtClean="0">
              <a:solidFill>
                <a:srgbClr val="118337"/>
              </a:solidFill>
            </a:endParaRPr>
          </a:p>
          <a:p>
            <a:r>
              <a:rPr lang="pt-BR" sz="800" b="1" dirty="0" smtClean="0"/>
              <a:t> </a:t>
            </a:r>
            <a:endParaRPr lang="pt-BR" sz="800" dirty="0" smtClean="0"/>
          </a:p>
          <a:p>
            <a:r>
              <a:rPr lang="pt-BR" b="1" dirty="0" smtClean="0"/>
              <a:t>III - </a:t>
            </a:r>
            <a:r>
              <a:rPr lang="pt-BR" dirty="0" smtClean="0"/>
              <a:t>os Demonstrativos de informações contábeis até 30 de setembro, em relação ao primeiro semestre, e até 31 de março, em relação ao encerramento do exercício anterior; </a:t>
            </a:r>
            <a:r>
              <a:rPr lang="pt-BR" sz="1000" b="1" i="1" dirty="0" smtClean="0">
                <a:solidFill>
                  <a:srgbClr val="118337"/>
                </a:solidFill>
              </a:rPr>
              <a:t>(Redação dada pela Portaria MTPS nº 360, de 30/03/2016)</a:t>
            </a:r>
            <a:endParaRPr lang="pt-BR" sz="1000" dirty="0" smtClean="0">
              <a:solidFill>
                <a:srgbClr val="118337"/>
              </a:solidFill>
            </a:endParaRPr>
          </a:p>
          <a:p>
            <a:r>
              <a:rPr lang="pt-BR" sz="800" b="1" i="1" dirty="0" smtClean="0"/>
              <a:t> </a:t>
            </a:r>
            <a:endParaRPr lang="pt-BR" sz="800" dirty="0" smtClean="0"/>
          </a:p>
          <a:p>
            <a:r>
              <a:rPr lang="pt-BR" b="1" dirty="0" smtClean="0"/>
              <a:t>IV - </a:t>
            </a:r>
            <a:r>
              <a:rPr lang="pt-BR" dirty="0" smtClean="0"/>
              <a:t>o DPIN, até 31 de dezembro de cada exercício em relação ao exercício seguinte;</a:t>
            </a:r>
            <a:endParaRPr lang="pt-BR" sz="800" dirty="0" smtClean="0"/>
          </a:p>
          <a:p>
            <a:r>
              <a:rPr lang="pt-BR" sz="800" dirty="0" smtClean="0"/>
              <a:t> </a:t>
            </a:r>
          </a:p>
          <a:p>
            <a:r>
              <a:rPr lang="pt-BR" b="1" dirty="0" smtClean="0"/>
              <a:t>VI - </a:t>
            </a:r>
            <a:r>
              <a:rPr lang="pt-BR" dirty="0" smtClean="0"/>
              <a:t>a NTA, até 31 de julho de 2015, ou imediatamente, em caso de sua posterior alteração ou de instituição de RPPS. </a:t>
            </a:r>
            <a:r>
              <a:rPr lang="pt-BR" sz="1000" b="1" i="1" dirty="0" smtClean="0">
                <a:solidFill>
                  <a:srgbClr val="118337"/>
                </a:solidFill>
              </a:rPr>
              <a:t>(Incluído pela Portaria MPS nº 563, de 26/12/2014)</a:t>
            </a:r>
            <a:endParaRPr lang="pt-BR" sz="1000" dirty="0" smtClean="0">
              <a:solidFill>
                <a:srgbClr val="118337"/>
              </a:solidFill>
            </a:endParaRPr>
          </a:p>
          <a:p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5336" y="85186"/>
            <a:ext cx="676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8000"/>
                </a:solidFill>
              </a:rPr>
              <a:t>PORTARIA MPS Nº 204/08 (CRP): § 6º do ARTIGO 5º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1766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1º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7" name="TextBox 2"/>
          <p:cNvSpPr txBox="1"/>
          <p:nvPr/>
        </p:nvSpPr>
        <p:spPr>
          <a:xfrm>
            <a:off x="195336" y="1228029"/>
            <a:ext cx="88225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18337"/>
                </a:solidFill>
              </a:rPr>
              <a:t>Art</a:t>
            </a:r>
            <a:r>
              <a:rPr lang="pt-BR" sz="2400" b="1" dirty="0">
                <a:solidFill>
                  <a:srgbClr val="118337"/>
                </a:solidFill>
              </a:rPr>
              <a:t>. </a:t>
            </a:r>
            <a:r>
              <a:rPr lang="pt-BR" sz="2400" b="1" dirty="0" smtClean="0">
                <a:solidFill>
                  <a:srgbClr val="118337"/>
                </a:solidFill>
              </a:rPr>
              <a:t>1º: </a:t>
            </a:r>
            <a:r>
              <a:rPr lang="pt-BR" sz="2400" dirty="0"/>
              <a:t>A União, os Estados, o Distrito Federal e os Municípios, </a:t>
            </a:r>
            <a:r>
              <a:rPr lang="pt-BR" sz="2400" dirty="0" smtClean="0"/>
              <a:t>em relação </a:t>
            </a:r>
            <a:r>
              <a:rPr lang="pt-BR" sz="2400" dirty="0"/>
              <a:t>a </a:t>
            </a:r>
            <a:r>
              <a:rPr lang="pt-BR" sz="2400" dirty="0" smtClean="0"/>
              <a:t>seus Regimes </a:t>
            </a:r>
            <a:r>
              <a:rPr lang="pt-BR" sz="2400" dirty="0"/>
              <a:t>Próprios de Previdência </a:t>
            </a:r>
            <a:r>
              <a:rPr lang="pt-BR" sz="2400" dirty="0" smtClean="0"/>
              <a:t>Social (RPPS), </a:t>
            </a:r>
            <a:r>
              <a:rPr lang="pt-BR" sz="2400" b="1" dirty="0" smtClean="0">
                <a:solidFill>
                  <a:srgbClr val="118337"/>
                </a:solidFill>
              </a:rPr>
              <a:t>comprovarão </a:t>
            </a:r>
            <a:r>
              <a:rPr lang="pt-BR" sz="2400" b="1" dirty="0">
                <a:solidFill>
                  <a:srgbClr val="118337"/>
                </a:solidFill>
              </a:rPr>
              <a:t>a elaboração da P</a:t>
            </a:r>
            <a:r>
              <a:rPr lang="pt-BR" sz="2400" b="1" dirty="0" smtClean="0">
                <a:solidFill>
                  <a:srgbClr val="118337"/>
                </a:solidFill>
              </a:rPr>
              <a:t>olítica </a:t>
            </a:r>
            <a:r>
              <a:rPr lang="pt-BR" sz="2400" b="1" dirty="0">
                <a:solidFill>
                  <a:srgbClr val="118337"/>
                </a:solidFill>
              </a:rPr>
              <a:t>A</a:t>
            </a:r>
            <a:r>
              <a:rPr lang="pt-BR" sz="2400" b="1" dirty="0" smtClean="0">
                <a:solidFill>
                  <a:srgbClr val="118337"/>
                </a:solidFill>
              </a:rPr>
              <a:t>nual </a:t>
            </a:r>
            <a:r>
              <a:rPr lang="pt-BR" sz="2400" b="1" dirty="0">
                <a:solidFill>
                  <a:srgbClr val="118337"/>
                </a:solidFill>
              </a:rPr>
              <a:t>de </a:t>
            </a:r>
            <a:r>
              <a:rPr lang="pt-BR" sz="2400" b="1" dirty="0" smtClean="0">
                <a:solidFill>
                  <a:srgbClr val="118337"/>
                </a:solidFill>
              </a:rPr>
              <a:t>Investimentos </a:t>
            </a:r>
            <a:r>
              <a:rPr lang="pt-BR" sz="2400" dirty="0"/>
              <a:t>de que trata a Resolução do Conselho Monetário Nacional </a:t>
            </a:r>
            <a:r>
              <a:rPr lang="pt-BR" sz="2400" dirty="0" smtClean="0"/>
              <a:t>(CMN), que </a:t>
            </a:r>
            <a:r>
              <a:rPr lang="pt-BR" sz="2400" dirty="0"/>
              <a:t>dispõe sobre a aplicação dos recursos dos RPPS, </a:t>
            </a:r>
            <a:r>
              <a:rPr lang="pt-BR" sz="2400" b="1" dirty="0">
                <a:solidFill>
                  <a:srgbClr val="118337"/>
                </a:solidFill>
              </a:rPr>
              <a:t>mediante o envio </a:t>
            </a:r>
            <a:r>
              <a:rPr lang="pt-BR" sz="2400" b="1" dirty="0" smtClean="0">
                <a:solidFill>
                  <a:srgbClr val="118337"/>
                </a:solidFill>
              </a:rPr>
              <a:t>à Secretaria de Políticas </a:t>
            </a:r>
            <a:r>
              <a:rPr lang="pt-BR" sz="2400" b="1" dirty="0">
                <a:solidFill>
                  <a:srgbClr val="118337"/>
                </a:solidFill>
              </a:rPr>
              <a:t>de Previdência </a:t>
            </a:r>
            <a:r>
              <a:rPr lang="pt-BR" sz="2400" b="1" dirty="0" smtClean="0">
                <a:solidFill>
                  <a:srgbClr val="118337"/>
                </a:solidFill>
              </a:rPr>
              <a:t>Social (SPPS), do Demonstrativo </a:t>
            </a:r>
            <a:r>
              <a:rPr lang="pt-BR" sz="2400" b="1" dirty="0">
                <a:solidFill>
                  <a:srgbClr val="118337"/>
                </a:solidFill>
              </a:rPr>
              <a:t>da Política de </a:t>
            </a:r>
            <a:r>
              <a:rPr lang="pt-BR" sz="2400" b="1" dirty="0" smtClean="0">
                <a:solidFill>
                  <a:srgbClr val="118337"/>
                </a:solidFill>
              </a:rPr>
              <a:t>Investimentos (DPIN)</a:t>
            </a:r>
            <a:r>
              <a:rPr lang="pt-BR" sz="2400" dirty="0" smtClean="0"/>
              <a:t>.</a:t>
            </a:r>
          </a:p>
          <a:p>
            <a:pPr algn="ctr"/>
            <a:r>
              <a:rPr lang="pt-BR" sz="1400" b="1" i="1" dirty="0" smtClean="0"/>
              <a:t>(</a:t>
            </a:r>
            <a:r>
              <a:rPr lang="pt-BR" sz="1400" b="1" i="1" dirty="0"/>
              <a:t>Redação dada pela Portaria MPS nº 170, de 25/04/2012)</a:t>
            </a:r>
            <a:r>
              <a:rPr lang="pt-BR" sz="1400" b="1" dirty="0"/>
              <a:t> </a:t>
            </a:r>
            <a:r>
              <a:rPr lang="pt-BR" sz="1400" dirty="0"/>
              <a:t/>
            </a:r>
            <a:br>
              <a:rPr lang="pt-BR" sz="1400" dirty="0"/>
            </a:b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8544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7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1º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195336" y="775966"/>
            <a:ext cx="88225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118337"/>
                </a:solidFill>
              </a:rPr>
              <a:t>§ 1º:  </a:t>
            </a:r>
            <a:r>
              <a:rPr lang="pt-BR" dirty="0"/>
              <a:t>A estrutura do </a:t>
            </a:r>
            <a:r>
              <a:rPr lang="pt-BR" b="1" dirty="0">
                <a:solidFill>
                  <a:srgbClr val="008000"/>
                </a:solidFill>
              </a:rPr>
              <a:t>DPIN </a:t>
            </a:r>
            <a:r>
              <a:rPr lang="pt-BR" dirty="0"/>
              <a:t>será disponibilizada pela SPPS </a:t>
            </a:r>
            <a:r>
              <a:rPr lang="pt-BR" dirty="0" smtClean="0"/>
              <a:t>no CADEPREV até </a:t>
            </a:r>
            <a:r>
              <a:rPr lang="pt-BR" dirty="0"/>
              <a:t>31 de dezembro de cada exercício em relação </a:t>
            </a:r>
            <a:r>
              <a:rPr lang="pt-BR" dirty="0" smtClean="0"/>
              <a:t>ao exercício </a:t>
            </a:r>
            <a:r>
              <a:rPr lang="pt-BR" dirty="0"/>
              <a:t>seguinte</a:t>
            </a:r>
            <a:r>
              <a:rPr lang="pt-BR" dirty="0" smtClean="0"/>
              <a:t>.</a:t>
            </a:r>
          </a:p>
          <a:p>
            <a:pPr algn="ctr"/>
            <a:r>
              <a:rPr lang="pt-BR" dirty="0"/>
              <a:t/>
            </a:r>
            <a:br>
              <a:rPr lang="pt-BR" dirty="0"/>
            </a:br>
            <a:r>
              <a:rPr lang="pt-BR" b="1" dirty="0">
                <a:solidFill>
                  <a:srgbClr val="118337"/>
                </a:solidFill>
              </a:rPr>
              <a:t>§ </a:t>
            </a:r>
            <a:r>
              <a:rPr lang="pt-BR" b="1" dirty="0" smtClean="0">
                <a:solidFill>
                  <a:srgbClr val="118337"/>
                </a:solidFill>
              </a:rPr>
              <a:t>2º:  </a:t>
            </a:r>
            <a:r>
              <a:rPr lang="pt-BR" dirty="0"/>
              <a:t>O envio do </a:t>
            </a:r>
            <a:r>
              <a:rPr lang="pt-BR" b="1" dirty="0">
                <a:solidFill>
                  <a:srgbClr val="008000"/>
                </a:solidFill>
              </a:rPr>
              <a:t>DPIN</a:t>
            </a:r>
            <a:r>
              <a:rPr lang="pt-BR" dirty="0"/>
              <a:t> de que trata o caput somente ocorrerá por via eletrônica, conforme</a:t>
            </a:r>
            <a:br>
              <a:rPr lang="pt-BR" dirty="0"/>
            </a:br>
            <a:r>
              <a:rPr lang="pt-BR" dirty="0"/>
              <a:t>estipulado pela SPPS. </a:t>
            </a:r>
            <a:r>
              <a:rPr lang="pt-BR" sz="1000" dirty="0"/>
              <a:t>(Redação dada pela Portaria MPS nº 170, de 25/04/2012</a:t>
            </a:r>
            <a:r>
              <a:rPr lang="pt-BR" sz="1000" dirty="0" smtClean="0"/>
              <a:t>)</a:t>
            </a:r>
            <a:r>
              <a:rPr lang="pt-BR" dirty="0" smtClean="0"/>
              <a:t>.</a:t>
            </a:r>
          </a:p>
          <a:p>
            <a:pPr algn="ctr"/>
            <a:endParaRPr lang="pt-BR" dirty="0"/>
          </a:p>
          <a:p>
            <a:pPr algn="ctr"/>
            <a:r>
              <a:rPr lang="pt-BR" b="1" dirty="0">
                <a:solidFill>
                  <a:srgbClr val="118337"/>
                </a:solidFill>
              </a:rPr>
              <a:t>§ </a:t>
            </a:r>
            <a:r>
              <a:rPr lang="pt-BR" b="1" dirty="0" smtClean="0">
                <a:solidFill>
                  <a:srgbClr val="118337"/>
                </a:solidFill>
              </a:rPr>
              <a:t>3º:  </a:t>
            </a:r>
            <a:r>
              <a:rPr lang="pt-BR" dirty="0"/>
              <a:t>O relatório da </a:t>
            </a:r>
            <a:r>
              <a:rPr lang="pt-BR" dirty="0" smtClean="0"/>
              <a:t>Política </a:t>
            </a:r>
            <a:r>
              <a:rPr lang="pt-BR" dirty="0"/>
              <a:t>A</a:t>
            </a:r>
            <a:r>
              <a:rPr lang="pt-BR" dirty="0" smtClean="0"/>
              <a:t>nual </a:t>
            </a:r>
            <a:r>
              <a:rPr lang="pt-BR" dirty="0"/>
              <a:t>de </a:t>
            </a:r>
            <a:r>
              <a:rPr lang="pt-BR" dirty="0" smtClean="0"/>
              <a:t>Investimentos </a:t>
            </a:r>
            <a:r>
              <a:rPr lang="pt-BR" dirty="0"/>
              <a:t>e suas revisões, a documentação que</a:t>
            </a:r>
            <a:br>
              <a:rPr lang="pt-BR" dirty="0"/>
            </a:br>
            <a:r>
              <a:rPr lang="pt-BR" dirty="0"/>
              <a:t>os fundamenta, bem como as aprovações exigidas deverão permanecer à disposição dos</a:t>
            </a:r>
            <a:br>
              <a:rPr lang="pt-BR" dirty="0"/>
            </a:br>
            <a:r>
              <a:rPr lang="pt-BR" dirty="0"/>
              <a:t>órgãos de acompanhamento, supervisão e controle pelo </a:t>
            </a:r>
            <a:r>
              <a:rPr lang="pt-BR" b="1" dirty="0">
                <a:solidFill>
                  <a:srgbClr val="118337"/>
                </a:solidFill>
              </a:rPr>
              <a:t>prazo de 10 </a:t>
            </a:r>
            <a:r>
              <a:rPr lang="pt-BR" b="1" dirty="0" smtClean="0">
                <a:solidFill>
                  <a:srgbClr val="118337"/>
                </a:solidFill>
              </a:rPr>
              <a:t>anos</a:t>
            </a:r>
            <a:r>
              <a:rPr lang="pt-BR" dirty="0" smtClean="0"/>
              <a:t>.</a:t>
            </a:r>
          </a:p>
          <a:p>
            <a:pPr algn="ctr"/>
            <a:r>
              <a:rPr lang="pt-BR" dirty="0"/>
              <a:t/>
            </a:r>
            <a:br>
              <a:rPr lang="pt-BR" dirty="0"/>
            </a:br>
            <a:r>
              <a:rPr lang="pt-BR" b="1" dirty="0">
                <a:solidFill>
                  <a:srgbClr val="118337"/>
                </a:solidFill>
              </a:rPr>
              <a:t>§ </a:t>
            </a:r>
            <a:r>
              <a:rPr lang="pt-BR" b="1" dirty="0" smtClean="0">
                <a:solidFill>
                  <a:srgbClr val="118337"/>
                </a:solidFill>
              </a:rPr>
              <a:t>4º:  </a:t>
            </a:r>
            <a:r>
              <a:rPr lang="pt-BR" b="1" dirty="0">
                <a:solidFill>
                  <a:srgbClr val="118337"/>
                </a:solidFill>
              </a:rPr>
              <a:t>O DPIN deverá conter as assinaturas dos responsáveis legais pelo ente federativo e</a:t>
            </a:r>
            <a:br>
              <a:rPr lang="pt-BR" b="1" dirty="0">
                <a:solidFill>
                  <a:srgbClr val="118337"/>
                </a:solidFill>
              </a:rPr>
            </a:br>
            <a:r>
              <a:rPr lang="pt-BR" b="1" dirty="0">
                <a:solidFill>
                  <a:srgbClr val="118337"/>
                </a:solidFill>
              </a:rPr>
              <a:t>pela unidade gestora do RPPS e dos responsáveis pela elaboração, aprovação e</a:t>
            </a:r>
            <a:br>
              <a:rPr lang="pt-BR" b="1" dirty="0">
                <a:solidFill>
                  <a:srgbClr val="118337"/>
                </a:solidFill>
              </a:rPr>
            </a:br>
            <a:r>
              <a:rPr lang="pt-BR" b="1" dirty="0">
                <a:solidFill>
                  <a:srgbClr val="118337"/>
                </a:solidFill>
              </a:rPr>
              <a:t>execução da política anual de investimentos do RPPS</a:t>
            </a:r>
            <a:r>
              <a:rPr lang="pt-BR" b="1" dirty="0" smtClean="0">
                <a:solidFill>
                  <a:srgbClr val="118337"/>
                </a:solidFill>
              </a:rPr>
              <a:t>.</a:t>
            </a:r>
          </a:p>
          <a:p>
            <a:pPr algn="ctr"/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440, </a:t>
            </a:r>
            <a:r>
              <a:rPr lang="pt-BR" sz="1000" b="1" i="1" dirty="0" smtClean="0"/>
              <a:t>de 09/10/2013</a:t>
            </a:r>
            <a:r>
              <a:rPr lang="pt-BR" sz="1000" b="1" i="1" dirty="0"/>
              <a:t>)</a:t>
            </a:r>
            <a:r>
              <a:rPr lang="pt-BR" sz="1000" dirty="0"/>
              <a:t> </a:t>
            </a:r>
            <a:br>
              <a:rPr lang="pt-BR" sz="1000" dirty="0"/>
            </a:b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0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7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2º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195336" y="642404"/>
            <a:ext cx="8822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118337"/>
                </a:solidFill>
              </a:rPr>
              <a:t>Art. 2º </a:t>
            </a:r>
            <a:r>
              <a:rPr lang="pt-BR" sz="2400" dirty="0"/>
              <a:t>A União, os Estados, o Distrito Federal e os Municípios </a:t>
            </a:r>
            <a:r>
              <a:rPr lang="pt-BR" sz="2400" b="1" dirty="0">
                <a:solidFill>
                  <a:srgbClr val="118337"/>
                </a:solidFill>
              </a:rPr>
              <a:t>deverão comprovar junto </a:t>
            </a:r>
            <a:r>
              <a:rPr lang="pt-BR" sz="2400" b="1" dirty="0" smtClean="0">
                <a:solidFill>
                  <a:srgbClr val="118337"/>
                </a:solidFill>
              </a:rPr>
              <a:t>à SPS </a:t>
            </a:r>
            <a:r>
              <a:rPr lang="pt-BR" sz="2400" dirty="0"/>
              <a:t>que </a:t>
            </a:r>
            <a:r>
              <a:rPr lang="pt-BR" sz="2400" b="1" dirty="0">
                <a:solidFill>
                  <a:srgbClr val="118337"/>
                </a:solidFill>
              </a:rPr>
              <a:t>o responsável pela gestão dos recursos dos seus respectivos RPPS tenha </a:t>
            </a:r>
            <a:r>
              <a:rPr lang="pt-BR" sz="2400" b="1" dirty="0" smtClean="0">
                <a:solidFill>
                  <a:srgbClr val="118337"/>
                </a:solidFill>
              </a:rPr>
              <a:t>sido aprovado </a:t>
            </a:r>
            <a:r>
              <a:rPr lang="pt-BR" sz="2400" b="1" dirty="0">
                <a:solidFill>
                  <a:srgbClr val="118337"/>
                </a:solidFill>
              </a:rPr>
              <a:t>em exame de certificação</a:t>
            </a:r>
            <a:r>
              <a:rPr lang="pt-BR" sz="2400" dirty="0"/>
              <a:t> organizado por entidade autônoma de reconhecida</a:t>
            </a:r>
            <a:br>
              <a:rPr lang="pt-BR" sz="2400" dirty="0"/>
            </a:br>
            <a:r>
              <a:rPr lang="pt-BR" sz="2400" dirty="0"/>
              <a:t>capacidade técnica e difusão no mercado brasileiro de capitais, cujo conteúdo </a:t>
            </a:r>
            <a:r>
              <a:rPr lang="pt-BR" sz="2400" dirty="0" smtClean="0"/>
              <a:t>abrangerá, no </a:t>
            </a:r>
            <a:r>
              <a:rPr lang="pt-BR" sz="2400" dirty="0"/>
              <a:t>mínimo, o contido no anexo a esta </a:t>
            </a:r>
            <a:r>
              <a:rPr lang="pt-BR" sz="2400" dirty="0" smtClean="0"/>
              <a:t>Portaria:</a:t>
            </a:r>
            <a:endParaRPr lang="en-US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698" y="3203404"/>
            <a:ext cx="5059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118337"/>
                </a:solidFill>
              </a:rPr>
              <a:t>*</a:t>
            </a:r>
            <a:r>
              <a:rPr lang="pt-BR" sz="2000" dirty="0" smtClean="0"/>
              <a:t> Economia </a:t>
            </a:r>
            <a:r>
              <a:rPr lang="pt-BR" sz="2000" dirty="0"/>
              <a:t>e Finanças </a:t>
            </a:r>
            <a:r>
              <a:rPr lang="pt-BR" sz="2000" dirty="0" smtClean="0"/>
              <a:t>;</a:t>
            </a:r>
          </a:p>
          <a:p>
            <a:r>
              <a:rPr lang="pt-BR" sz="2000" b="1" dirty="0">
                <a:solidFill>
                  <a:srgbClr val="118337"/>
                </a:solidFill>
              </a:rPr>
              <a:t>*</a:t>
            </a:r>
            <a:r>
              <a:rPr lang="pt-BR" sz="2000" dirty="0" smtClean="0"/>
              <a:t> Sistema </a:t>
            </a:r>
            <a:r>
              <a:rPr lang="pt-BR" sz="2000" dirty="0"/>
              <a:t>Financeiro </a:t>
            </a:r>
            <a:r>
              <a:rPr lang="pt-BR" sz="2000" dirty="0" smtClean="0"/>
              <a:t>Nacional;</a:t>
            </a:r>
          </a:p>
          <a:p>
            <a:r>
              <a:rPr lang="pt-BR" sz="2000" b="1" dirty="0">
                <a:solidFill>
                  <a:srgbClr val="118337"/>
                </a:solidFill>
              </a:rPr>
              <a:t>*</a:t>
            </a:r>
            <a:r>
              <a:rPr lang="pt-BR" sz="2000" dirty="0" smtClean="0"/>
              <a:t> Instituições </a:t>
            </a:r>
            <a:r>
              <a:rPr lang="pt-BR" sz="2000" dirty="0"/>
              <a:t>e Intermediários </a:t>
            </a:r>
            <a:r>
              <a:rPr lang="pt-BR" sz="2000" dirty="0" smtClean="0"/>
              <a:t>Financeiros;</a:t>
            </a:r>
          </a:p>
          <a:p>
            <a:r>
              <a:rPr lang="pt-BR" sz="2000" b="1" dirty="0">
                <a:solidFill>
                  <a:srgbClr val="118337"/>
                </a:solidFill>
              </a:rPr>
              <a:t>*</a:t>
            </a:r>
            <a:r>
              <a:rPr lang="pt-BR" sz="2000" dirty="0" smtClean="0"/>
              <a:t> Mercado </a:t>
            </a:r>
            <a:r>
              <a:rPr lang="pt-BR" sz="2000" dirty="0"/>
              <a:t>de </a:t>
            </a:r>
            <a:r>
              <a:rPr lang="pt-BR" sz="2000" dirty="0" smtClean="0"/>
              <a:t>Capitais;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96375" y="3246631"/>
            <a:ext cx="3819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18337"/>
                </a:solidFill>
              </a:rPr>
              <a:t>*</a:t>
            </a:r>
            <a:r>
              <a:rPr lang="pt-BR" sz="2000" dirty="0" smtClean="0"/>
              <a:t> Mercado Financeiro;</a:t>
            </a:r>
          </a:p>
          <a:p>
            <a:r>
              <a:rPr lang="pt-BR" sz="2000" b="1" dirty="0">
                <a:solidFill>
                  <a:srgbClr val="118337"/>
                </a:solidFill>
              </a:rPr>
              <a:t>* </a:t>
            </a:r>
            <a:r>
              <a:rPr lang="pt-BR" sz="2000" dirty="0" smtClean="0"/>
              <a:t>Mercado </a:t>
            </a:r>
            <a:r>
              <a:rPr lang="pt-BR" sz="2000" dirty="0"/>
              <a:t>de </a:t>
            </a:r>
            <a:r>
              <a:rPr lang="pt-BR" sz="2000" dirty="0" smtClean="0"/>
              <a:t>Derivativos;</a:t>
            </a:r>
          </a:p>
          <a:p>
            <a:r>
              <a:rPr lang="pt-BR" sz="2000" b="1" dirty="0">
                <a:solidFill>
                  <a:srgbClr val="118337"/>
                </a:solidFill>
              </a:rPr>
              <a:t>*</a:t>
            </a:r>
            <a:r>
              <a:rPr lang="pt-BR" sz="2000" dirty="0" smtClean="0"/>
              <a:t> Fundos </a:t>
            </a:r>
            <a:r>
              <a:rPr lang="pt-BR" sz="2000" dirty="0"/>
              <a:t>de </a:t>
            </a:r>
            <a:r>
              <a:rPr lang="pt-BR" sz="2000" dirty="0" smtClean="0"/>
              <a:t>Investimento.</a:t>
            </a:r>
            <a:r>
              <a:rPr lang="pt-BR" sz="2000" dirty="0"/>
              <a:t/>
            </a:r>
            <a:br>
              <a:rPr lang="pt-BR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29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7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195336" y="714322"/>
            <a:ext cx="88225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118337"/>
                </a:solidFill>
              </a:rPr>
              <a:t>Art. </a:t>
            </a:r>
            <a:r>
              <a:rPr lang="pt-BR" sz="2400" b="1" dirty="0" smtClean="0">
                <a:solidFill>
                  <a:srgbClr val="118337"/>
                </a:solidFill>
              </a:rPr>
              <a:t>3º </a:t>
            </a:r>
            <a:r>
              <a:rPr lang="pt-BR" sz="2400" dirty="0" smtClean="0"/>
              <a:t>A </a:t>
            </a:r>
            <a:r>
              <a:rPr lang="pt-BR" sz="2400" dirty="0"/>
              <a:t>União, os Estados, o Distrito Federal e os Municípios </a:t>
            </a:r>
            <a:r>
              <a:rPr lang="pt-BR" sz="2400" b="1" dirty="0">
                <a:solidFill>
                  <a:srgbClr val="118337"/>
                </a:solidFill>
              </a:rPr>
              <a:t>deverão observar </a:t>
            </a:r>
            <a:r>
              <a:rPr lang="pt-BR" sz="2400" b="1" dirty="0" smtClean="0">
                <a:solidFill>
                  <a:srgbClr val="118337"/>
                </a:solidFill>
              </a:rPr>
              <a:t>na gestão </a:t>
            </a:r>
            <a:r>
              <a:rPr lang="pt-BR" sz="2400" b="1" dirty="0">
                <a:solidFill>
                  <a:srgbClr val="118337"/>
                </a:solidFill>
              </a:rPr>
              <a:t>dos recursos </a:t>
            </a:r>
            <a:r>
              <a:rPr lang="pt-BR" sz="2400" dirty="0"/>
              <a:t>de seus RPPS as seguintes </a:t>
            </a:r>
            <a:r>
              <a:rPr lang="pt-BR" sz="2400" b="1" dirty="0">
                <a:solidFill>
                  <a:srgbClr val="118337"/>
                </a:solidFill>
              </a:rPr>
              <a:t>obrigações</a:t>
            </a:r>
            <a:r>
              <a:rPr lang="pt-BR" sz="2400" dirty="0"/>
              <a:t>, além daquelas previstas </a:t>
            </a:r>
            <a:r>
              <a:rPr lang="pt-BR" sz="2400" dirty="0" smtClean="0"/>
              <a:t>na Resolução </a:t>
            </a:r>
            <a:r>
              <a:rPr lang="pt-BR" sz="2400" dirty="0"/>
              <a:t>do CMN que dispõe sobre a aplicação dos recursos dos RPPS: </a:t>
            </a:r>
            <a:endParaRPr lang="pt-BR" sz="2400" dirty="0" smtClean="0"/>
          </a:p>
          <a:p>
            <a:pPr algn="ctr"/>
            <a:r>
              <a:rPr lang="pt-BR" sz="1000" b="1" i="1" dirty="0" smtClean="0"/>
              <a:t>(</a:t>
            </a:r>
            <a:r>
              <a:rPr lang="pt-BR" sz="1000" b="1" i="1" dirty="0"/>
              <a:t>Redação </a:t>
            </a:r>
            <a:r>
              <a:rPr lang="pt-BR" sz="1000" b="1" i="1" dirty="0" smtClean="0"/>
              <a:t>dada pela </a:t>
            </a:r>
            <a:r>
              <a:rPr lang="pt-BR" sz="1000" b="1" i="1" dirty="0"/>
              <a:t>Portaria MPS nº 170, de 25/04/2012)</a:t>
            </a:r>
            <a:r>
              <a:rPr lang="pt-BR" sz="2400" dirty="0"/>
              <a:t> </a:t>
            </a:r>
            <a:endParaRPr lang="pt-BR" sz="2400" dirty="0" smtClean="0"/>
          </a:p>
          <a:p>
            <a:pPr algn="ctr"/>
            <a:endParaRPr lang="pt-BR" sz="800" dirty="0"/>
          </a:p>
          <a:p>
            <a:pPr algn="ctr"/>
            <a:r>
              <a:rPr lang="pt-BR" sz="2000" b="1" dirty="0">
                <a:solidFill>
                  <a:srgbClr val="118337"/>
                </a:solidFill>
              </a:rPr>
              <a:t>I </a:t>
            </a:r>
            <a:r>
              <a:rPr lang="pt-BR" sz="2000" dirty="0"/>
              <a:t>-</a:t>
            </a:r>
            <a:r>
              <a:rPr lang="pt-BR" sz="2000" b="1" dirty="0"/>
              <a:t> </a:t>
            </a:r>
            <a:r>
              <a:rPr lang="pt-BR" sz="2000" dirty="0"/>
              <a:t>na gestão por entidade autorizada e </a:t>
            </a:r>
            <a:r>
              <a:rPr lang="pt-BR" sz="2000" b="1" dirty="0">
                <a:solidFill>
                  <a:srgbClr val="118337"/>
                </a:solidFill>
              </a:rPr>
              <a:t>credenciada</a:t>
            </a:r>
            <a:r>
              <a:rPr lang="pt-BR" sz="2000" dirty="0"/>
              <a:t>, realizar processo seletivo e </a:t>
            </a:r>
            <a:r>
              <a:rPr lang="pt-BR" sz="2000" dirty="0" smtClean="0"/>
              <a:t>submetê-lo </a:t>
            </a:r>
            <a:r>
              <a:rPr lang="pt-BR" sz="2000" dirty="0"/>
              <a:t>à </a:t>
            </a:r>
            <a:r>
              <a:rPr lang="pt-BR" sz="2000" b="1" dirty="0">
                <a:solidFill>
                  <a:srgbClr val="118337"/>
                </a:solidFill>
              </a:rPr>
              <a:t>instância superior de deliberação</a:t>
            </a:r>
            <a:r>
              <a:rPr lang="pt-BR" sz="2000" dirty="0"/>
              <a:t>, tendo como critérios, no mínimo, </a:t>
            </a:r>
            <a:r>
              <a:rPr lang="pt-BR" sz="2000" b="1" dirty="0">
                <a:solidFill>
                  <a:srgbClr val="118337"/>
                </a:solidFill>
              </a:rPr>
              <a:t>a </a:t>
            </a:r>
            <a:r>
              <a:rPr lang="pt-BR" sz="2000" b="1" dirty="0" smtClean="0">
                <a:solidFill>
                  <a:srgbClr val="118337"/>
                </a:solidFill>
              </a:rPr>
              <a:t>solidez patrimonial </a:t>
            </a:r>
            <a:r>
              <a:rPr lang="pt-BR" sz="2000" b="1" dirty="0">
                <a:solidFill>
                  <a:srgbClr val="118337"/>
                </a:solidFill>
              </a:rPr>
              <a:t>da entidade</a:t>
            </a:r>
            <a:r>
              <a:rPr lang="pt-BR" sz="2000" dirty="0"/>
              <a:t>, </a:t>
            </a:r>
            <a:r>
              <a:rPr lang="pt-BR" sz="2000" b="1" dirty="0">
                <a:solidFill>
                  <a:srgbClr val="118337"/>
                </a:solidFill>
              </a:rPr>
              <a:t>a compatibilidade desta com o volume de recursos</a:t>
            </a:r>
            <a:r>
              <a:rPr lang="pt-BR" sz="2000" dirty="0"/>
              <a:t> e </a:t>
            </a:r>
            <a:r>
              <a:rPr lang="pt-BR" sz="2000" dirty="0" smtClean="0"/>
              <a:t>a </a:t>
            </a:r>
            <a:r>
              <a:rPr lang="pt-BR" sz="2000" b="1" dirty="0" smtClean="0">
                <a:solidFill>
                  <a:srgbClr val="118337"/>
                </a:solidFill>
              </a:rPr>
              <a:t>experiência </a:t>
            </a:r>
            <a:r>
              <a:rPr lang="pt-BR" sz="2000" b="1" dirty="0">
                <a:solidFill>
                  <a:srgbClr val="118337"/>
                </a:solidFill>
              </a:rPr>
              <a:t>positiva no exercício da atividade de administração de recursos de terceiros</a:t>
            </a:r>
            <a:r>
              <a:rPr lang="pt-BR" sz="2000" dirty="0"/>
              <a:t>;</a:t>
            </a:r>
            <a:br>
              <a:rPr lang="pt-BR" sz="2000" dirty="0"/>
            </a:br>
            <a:r>
              <a:rPr lang="pt-BR" sz="1000" b="1" i="1" dirty="0"/>
              <a:t>(Redação dada pela Portaria MPS nº 170, de 25/04/2012)</a:t>
            </a:r>
            <a:r>
              <a:rPr lang="pt-BR" sz="1000" dirty="0"/>
              <a:t> </a:t>
            </a:r>
            <a:endParaRPr lang="pt-BR" sz="1000" dirty="0" smtClean="0"/>
          </a:p>
          <a:p>
            <a:pPr algn="ctr"/>
            <a:r>
              <a:rPr lang="pt-BR" sz="2000" b="1" u="sng" dirty="0" smtClean="0">
                <a:solidFill>
                  <a:srgbClr val="118337"/>
                </a:solidFill>
              </a:rPr>
              <a:t>? “ PROCESSO DE SELEÇÃO DE GESTORES/ADMINISTRADORES” ?</a:t>
            </a:r>
            <a:endParaRPr lang="en-US" sz="2000" b="1" u="sng" dirty="0">
              <a:solidFill>
                <a:srgbClr val="1183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6382" y="686693"/>
            <a:ext cx="6721000" cy="450617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8092" y="695641"/>
            <a:ext cx="3072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 – ARCABOUÇO LEGAL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23721" y="4613895"/>
            <a:ext cx="128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A9E87"/>
                </a:solidFill>
              </a:rPr>
              <a:t>AGENDA</a:t>
            </a:r>
            <a:endParaRPr lang="en-US" sz="2000" b="1" dirty="0">
              <a:solidFill>
                <a:srgbClr val="1A9E87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pic>
        <p:nvPicPr>
          <p:cNvPr id="11" name="Imagem 10" descr="C:\LDB EMPRESAS 2016\IMAGENS OK\img_37-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7330" y="234835"/>
            <a:ext cx="1900052" cy="162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/>
          <p:nvPr/>
        </p:nvSpPr>
        <p:spPr>
          <a:xfrm>
            <a:off x="1506382" y="1274142"/>
            <a:ext cx="6721000" cy="450617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2"/>
          <p:cNvSpPr txBox="1"/>
          <p:nvPr/>
        </p:nvSpPr>
        <p:spPr>
          <a:xfrm>
            <a:off x="1506382" y="1248731"/>
            <a:ext cx="4510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II – </a:t>
            </a:r>
            <a:r>
              <a:rPr lang="en-US" sz="2400" b="1" dirty="0">
                <a:solidFill>
                  <a:schemeClr val="bg1"/>
                </a:solidFill>
              </a:rPr>
              <a:t>RESOLUÇÃO CMN Nº 3.922/10</a:t>
            </a:r>
          </a:p>
        </p:txBody>
      </p:sp>
      <p:sp>
        <p:nvSpPr>
          <p:cNvPr id="13" name="Rectangle 8"/>
          <p:cNvSpPr/>
          <p:nvPr/>
        </p:nvSpPr>
        <p:spPr>
          <a:xfrm>
            <a:off x="1506382" y="1868329"/>
            <a:ext cx="6721000" cy="450617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2"/>
          <p:cNvSpPr txBox="1"/>
          <p:nvPr/>
        </p:nvSpPr>
        <p:spPr>
          <a:xfrm>
            <a:off x="1514946" y="1822368"/>
            <a:ext cx="4888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III – PRECIFICAÇÃO DE ATIVOS (</a:t>
            </a:r>
            <a:r>
              <a:rPr lang="en-US" sz="2400" b="1" i="1" dirty="0" err="1" smtClean="0">
                <a:solidFill>
                  <a:schemeClr val="bg1"/>
                </a:solidFill>
              </a:rPr>
              <a:t>MtM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1508092" y="2996777"/>
            <a:ext cx="6719290" cy="450617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8"/>
          <p:cNvSpPr/>
          <p:nvPr/>
        </p:nvSpPr>
        <p:spPr>
          <a:xfrm>
            <a:off x="1514946" y="3561858"/>
            <a:ext cx="6712436" cy="450617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"/>
          <p:cNvSpPr txBox="1"/>
          <p:nvPr/>
        </p:nvSpPr>
        <p:spPr>
          <a:xfrm>
            <a:off x="1513236" y="3002182"/>
            <a:ext cx="5597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 – VALIDAÇÃO DE PREMISSAS ATUARIAIS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1513236" y="3536440"/>
            <a:ext cx="6795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VI – GERENCIAMENTO DE ATIVOS E PASSIVOS (</a:t>
            </a:r>
            <a:r>
              <a:rPr lang="en-US" sz="2400" b="1" i="1" dirty="0" smtClean="0">
                <a:solidFill>
                  <a:schemeClr val="bg1"/>
                </a:solidFill>
              </a:rPr>
              <a:t>ALM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1514946" y="2441967"/>
            <a:ext cx="6721000" cy="450617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"/>
          <p:cNvSpPr txBox="1"/>
          <p:nvPr/>
        </p:nvSpPr>
        <p:spPr>
          <a:xfrm>
            <a:off x="1525907" y="2426496"/>
            <a:ext cx="2745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IV – TIPOS DE RISCO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2"/>
          <p:cNvSpPr txBox="1"/>
          <p:nvPr/>
        </p:nvSpPr>
        <p:spPr>
          <a:xfrm>
            <a:off x="195336" y="1197207"/>
            <a:ext cx="88225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118337"/>
                </a:solidFill>
              </a:rPr>
              <a:t>II </a:t>
            </a:r>
            <a:r>
              <a:rPr lang="pt-BR" sz="2400" dirty="0"/>
              <a:t>-</a:t>
            </a:r>
            <a:r>
              <a:rPr lang="pt-BR" sz="2400" b="1" dirty="0"/>
              <a:t> </a:t>
            </a:r>
            <a:r>
              <a:rPr lang="pt-BR" sz="2400" dirty="0"/>
              <a:t>exigir da entidade autorizada e credenciada, mediante contrato, </a:t>
            </a:r>
            <a:r>
              <a:rPr lang="pt-BR" sz="2400" b="1" dirty="0" smtClean="0">
                <a:solidFill>
                  <a:srgbClr val="118337"/>
                </a:solidFill>
              </a:rPr>
              <a:t>no mínimo mensalmente</a:t>
            </a:r>
            <a:r>
              <a:rPr lang="pt-BR" sz="2400" dirty="0"/>
              <a:t>, relatório detalhado contendo informações sobre a </a:t>
            </a:r>
            <a:r>
              <a:rPr lang="pt-BR" sz="2400" b="1" dirty="0">
                <a:solidFill>
                  <a:srgbClr val="118337"/>
                </a:solidFill>
              </a:rPr>
              <a:t>rentabilidade</a:t>
            </a:r>
            <a:r>
              <a:rPr lang="pt-BR" sz="2400" dirty="0"/>
              <a:t> e </a:t>
            </a:r>
            <a:r>
              <a:rPr lang="pt-BR" sz="2400" b="1" dirty="0">
                <a:solidFill>
                  <a:srgbClr val="118337"/>
                </a:solidFill>
              </a:rPr>
              <a:t>risco </a:t>
            </a:r>
            <a:r>
              <a:rPr lang="pt-BR" sz="2400" dirty="0" smtClean="0"/>
              <a:t>das aplicações; </a:t>
            </a:r>
            <a:r>
              <a:rPr lang="pt-BR" sz="2400" b="1" u="sng" dirty="0" smtClean="0">
                <a:solidFill>
                  <a:srgbClr val="118337"/>
                </a:solidFill>
              </a:rPr>
              <a:t>? “EXTRATO” ?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b="1" dirty="0">
                <a:solidFill>
                  <a:srgbClr val="118337"/>
                </a:solidFill>
              </a:rPr>
              <a:t>III</a:t>
            </a:r>
            <a:r>
              <a:rPr lang="pt-BR" sz="2400" b="1" dirty="0"/>
              <a:t> - </a:t>
            </a:r>
            <a:r>
              <a:rPr lang="pt-BR" sz="2400" dirty="0"/>
              <a:t>realizar avaliação do desempenho das aplicações efetuadas por entidade autorizada </a:t>
            </a:r>
            <a:r>
              <a:rPr lang="pt-BR" sz="2400" dirty="0" smtClean="0"/>
              <a:t>e credenciada</a:t>
            </a:r>
            <a:r>
              <a:rPr lang="pt-BR" sz="2400" dirty="0"/>
              <a:t>, </a:t>
            </a:r>
            <a:r>
              <a:rPr lang="pt-BR" sz="2400" b="1" dirty="0">
                <a:solidFill>
                  <a:srgbClr val="118337"/>
                </a:solidFill>
              </a:rPr>
              <a:t>no mínimo </a:t>
            </a:r>
            <a:r>
              <a:rPr lang="pt-BR" sz="2400" b="1" dirty="0" smtClean="0">
                <a:solidFill>
                  <a:srgbClr val="118337"/>
                </a:solidFill>
              </a:rPr>
              <a:t>semestralmente</a:t>
            </a:r>
            <a:r>
              <a:rPr lang="pt-BR" sz="2400" dirty="0" smtClean="0"/>
              <a:t>, adotando</a:t>
            </a:r>
            <a:r>
              <a:rPr lang="pt-BR" sz="2400" dirty="0"/>
              <a:t>, de imediato, medidas cabíveis </a:t>
            </a:r>
            <a:r>
              <a:rPr lang="pt-BR" sz="2400" dirty="0" smtClean="0"/>
              <a:t>no caso </a:t>
            </a:r>
            <a:r>
              <a:rPr lang="pt-BR" sz="2400" dirty="0"/>
              <a:t>da constatação </a:t>
            </a:r>
            <a:r>
              <a:rPr lang="pt-BR" sz="2400" dirty="0" smtClean="0"/>
              <a:t>de performance </a:t>
            </a:r>
            <a:r>
              <a:rPr lang="pt-BR" sz="2400" dirty="0"/>
              <a:t>insatisfatória</a:t>
            </a:r>
            <a:r>
              <a:rPr lang="pt-BR" sz="2400" dirty="0" smtClean="0"/>
              <a:t>; </a:t>
            </a:r>
            <a:r>
              <a:rPr lang="pt-BR" sz="2400" b="1" u="sng" dirty="0" smtClean="0">
                <a:solidFill>
                  <a:srgbClr val="118337"/>
                </a:solidFill>
              </a:rPr>
              <a:t>? “REAVALIAÇÃO PARA RODÍZIO” ?</a:t>
            </a:r>
            <a:endParaRPr lang="en-US" sz="2400" dirty="0"/>
          </a:p>
        </p:txBody>
      </p:sp>
      <p:sp>
        <p:nvSpPr>
          <p:cNvPr id="7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5335" y="698646"/>
            <a:ext cx="86198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18337"/>
                </a:solidFill>
              </a:rPr>
              <a:t>IV</a:t>
            </a:r>
            <a:r>
              <a:rPr lang="pt-BR" sz="2400" b="1" dirty="0"/>
              <a:t> - </a:t>
            </a:r>
            <a:r>
              <a:rPr lang="pt-BR" sz="2400" dirty="0"/>
              <a:t>zelar pela promoção de </a:t>
            </a:r>
            <a:r>
              <a:rPr lang="pt-BR" sz="2400" b="1" dirty="0">
                <a:solidFill>
                  <a:srgbClr val="118337"/>
                </a:solidFill>
              </a:rPr>
              <a:t>elevados padrões éticos </a:t>
            </a:r>
            <a:r>
              <a:rPr lang="pt-BR" sz="2400" dirty="0"/>
              <a:t>na condução das </a:t>
            </a:r>
            <a:r>
              <a:rPr lang="pt-BR" sz="2400" dirty="0" smtClean="0"/>
              <a:t>operações relativas </a:t>
            </a:r>
            <a:r>
              <a:rPr lang="pt-BR" sz="2400" b="1" dirty="0">
                <a:solidFill>
                  <a:srgbClr val="118337"/>
                </a:solidFill>
              </a:rPr>
              <a:t>às aplicações dos recursos </a:t>
            </a:r>
            <a:r>
              <a:rPr lang="pt-BR" sz="2400" dirty="0"/>
              <a:t>operados pelo RPPS, bem como pela </a:t>
            </a:r>
            <a:r>
              <a:rPr lang="pt-BR" sz="2400" b="1" dirty="0">
                <a:solidFill>
                  <a:srgbClr val="118337"/>
                </a:solidFill>
              </a:rPr>
              <a:t>eficiência </a:t>
            </a:r>
            <a:r>
              <a:rPr lang="pt-BR" sz="2400" b="1" dirty="0" smtClean="0">
                <a:solidFill>
                  <a:srgbClr val="118337"/>
                </a:solidFill>
              </a:rPr>
              <a:t>dos procedimentos técnicos</a:t>
            </a:r>
            <a:r>
              <a:rPr lang="pt-BR" sz="2400" dirty="0" smtClean="0"/>
              <a:t>, </a:t>
            </a:r>
            <a:r>
              <a:rPr lang="pt-BR" sz="2400" b="1" dirty="0" smtClean="0">
                <a:solidFill>
                  <a:srgbClr val="118337"/>
                </a:solidFill>
              </a:rPr>
              <a:t>operacionais </a:t>
            </a:r>
            <a:r>
              <a:rPr lang="pt-BR" sz="2400" dirty="0"/>
              <a:t>e de </a:t>
            </a:r>
            <a:r>
              <a:rPr lang="pt-BR" sz="2400" b="1" dirty="0">
                <a:solidFill>
                  <a:srgbClr val="118337"/>
                </a:solidFill>
              </a:rPr>
              <a:t>controle das aplicações</a:t>
            </a:r>
            <a:r>
              <a:rPr lang="pt-BR" sz="2400" dirty="0" smtClean="0"/>
              <a:t>; </a:t>
            </a:r>
            <a:r>
              <a:rPr lang="pt-BR" sz="2400" b="1" u="sng" dirty="0" smtClean="0">
                <a:solidFill>
                  <a:srgbClr val="118337"/>
                </a:solidFill>
              </a:rPr>
              <a:t>? “CÓDIGO DE ÉTICA”?</a:t>
            </a:r>
          </a:p>
          <a:p>
            <a:endParaRPr lang="pt-BR" sz="2400" dirty="0"/>
          </a:p>
          <a:p>
            <a:r>
              <a:rPr lang="pt-BR" sz="2400" b="1" dirty="0">
                <a:solidFill>
                  <a:srgbClr val="118337"/>
                </a:solidFill>
              </a:rPr>
              <a:t>V</a:t>
            </a:r>
            <a:r>
              <a:rPr lang="pt-BR" sz="2400" b="1" dirty="0"/>
              <a:t> - </a:t>
            </a:r>
            <a:r>
              <a:rPr lang="pt-BR" sz="2400" dirty="0"/>
              <a:t>elaborar relatórios detalhados, </a:t>
            </a:r>
            <a:r>
              <a:rPr lang="pt-BR" sz="2400" b="1" dirty="0">
                <a:solidFill>
                  <a:srgbClr val="118337"/>
                </a:solidFill>
              </a:rPr>
              <a:t>no mínimo, trimestralmente</a:t>
            </a:r>
            <a:r>
              <a:rPr lang="pt-BR" sz="2400" dirty="0"/>
              <a:t>, sobre </a:t>
            </a:r>
            <a:r>
              <a:rPr lang="pt-BR" sz="2400" b="1" dirty="0">
                <a:solidFill>
                  <a:srgbClr val="118337"/>
                </a:solidFill>
              </a:rPr>
              <a:t>a rentabilidade</a:t>
            </a:r>
            <a:r>
              <a:rPr lang="pt-BR" sz="2400" dirty="0"/>
              <a:t>, </a:t>
            </a:r>
            <a:r>
              <a:rPr lang="pt-BR" sz="2400" b="1" dirty="0" smtClean="0">
                <a:solidFill>
                  <a:srgbClr val="118337"/>
                </a:solidFill>
              </a:rPr>
              <a:t>os riscos </a:t>
            </a:r>
            <a:r>
              <a:rPr lang="pt-BR" sz="2400" dirty="0"/>
              <a:t>das diversas modalidades </a:t>
            </a:r>
            <a:r>
              <a:rPr lang="pt-BR" sz="2400" dirty="0" smtClean="0"/>
              <a:t>de operações </a:t>
            </a:r>
            <a:r>
              <a:rPr lang="pt-BR" sz="2400" dirty="0"/>
              <a:t>realizadas nas aplicações dos recursos </a:t>
            </a:r>
            <a:r>
              <a:rPr lang="pt-BR" sz="2400" dirty="0" smtClean="0"/>
              <a:t>do RPPS </a:t>
            </a:r>
            <a:r>
              <a:rPr lang="pt-BR" sz="2400" dirty="0"/>
              <a:t>e a </a:t>
            </a:r>
            <a:r>
              <a:rPr lang="pt-BR" sz="2400" b="1" dirty="0">
                <a:solidFill>
                  <a:srgbClr val="118337"/>
                </a:solidFill>
              </a:rPr>
              <a:t>aderência à P</a:t>
            </a:r>
            <a:r>
              <a:rPr lang="pt-BR" sz="2400" b="1" dirty="0" smtClean="0">
                <a:solidFill>
                  <a:srgbClr val="118337"/>
                </a:solidFill>
              </a:rPr>
              <a:t>olítica </a:t>
            </a:r>
            <a:r>
              <a:rPr lang="pt-BR" sz="2400" b="1" dirty="0">
                <a:solidFill>
                  <a:srgbClr val="118337"/>
                </a:solidFill>
              </a:rPr>
              <a:t>A</a:t>
            </a:r>
            <a:r>
              <a:rPr lang="pt-BR" sz="2400" b="1" dirty="0" smtClean="0">
                <a:solidFill>
                  <a:srgbClr val="118337"/>
                </a:solidFill>
              </a:rPr>
              <a:t>nual </a:t>
            </a:r>
            <a:r>
              <a:rPr lang="pt-BR" sz="2400" b="1" dirty="0">
                <a:solidFill>
                  <a:srgbClr val="118337"/>
                </a:solidFill>
              </a:rPr>
              <a:t>de </a:t>
            </a:r>
            <a:r>
              <a:rPr lang="pt-BR" sz="2400" b="1" dirty="0" smtClean="0">
                <a:solidFill>
                  <a:srgbClr val="118337"/>
                </a:solidFill>
              </a:rPr>
              <a:t>Investimentos </a:t>
            </a:r>
            <a:r>
              <a:rPr lang="pt-BR" sz="2400" dirty="0"/>
              <a:t>e suas </a:t>
            </a:r>
            <a:r>
              <a:rPr lang="pt-BR" sz="2400" b="1" dirty="0">
                <a:solidFill>
                  <a:srgbClr val="118337"/>
                </a:solidFill>
              </a:rPr>
              <a:t>revisões</a:t>
            </a:r>
            <a:r>
              <a:rPr lang="pt-BR" sz="2400" dirty="0"/>
              <a:t> </a:t>
            </a:r>
            <a:r>
              <a:rPr lang="pt-BR" sz="2400" dirty="0" smtClean="0"/>
              <a:t>e </a:t>
            </a:r>
            <a:r>
              <a:rPr lang="pt-BR" sz="2400" b="1" dirty="0" smtClean="0">
                <a:solidFill>
                  <a:srgbClr val="118337"/>
                </a:solidFill>
              </a:rPr>
              <a:t>submetê-los às instâncias </a:t>
            </a:r>
            <a:r>
              <a:rPr lang="pt-BR" sz="2400" b="1" dirty="0">
                <a:solidFill>
                  <a:srgbClr val="118337"/>
                </a:solidFill>
              </a:rPr>
              <a:t>superiores de deliberação e controle</a:t>
            </a:r>
            <a:r>
              <a:rPr lang="pt-BR" sz="2400" dirty="0" smtClean="0"/>
              <a:t>;</a:t>
            </a:r>
          </a:p>
          <a:p>
            <a:pPr algn="ctr"/>
            <a:r>
              <a:rPr lang="pt-BR" sz="2400" b="1" u="sng" dirty="0" smtClean="0">
                <a:solidFill>
                  <a:srgbClr val="118337"/>
                </a:solidFill>
              </a:rPr>
              <a:t>? “RELATÓRIOS TRIMESTRAIS DE RENTABILIDADE E RISCO” ? </a:t>
            </a:r>
            <a:r>
              <a:rPr lang="pt-BR" sz="2400" b="1" u="sng" dirty="0">
                <a:solidFill>
                  <a:srgbClr val="118337"/>
                </a:solidFill>
              </a:rPr>
              <a:t/>
            </a:r>
            <a:br>
              <a:rPr lang="pt-BR" sz="2400" b="1" u="sng" dirty="0">
                <a:solidFill>
                  <a:srgbClr val="118337"/>
                </a:solidFill>
              </a:rPr>
            </a:br>
            <a:r>
              <a:rPr lang="pt-BR" sz="2400" dirty="0"/>
              <a:t> </a:t>
            </a:r>
            <a:br>
              <a:rPr lang="pt-BR" sz="2400" dirty="0"/>
            </a:b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153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5336" y="626727"/>
            <a:ext cx="86712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18337"/>
                </a:solidFill>
              </a:rPr>
              <a:t>VI</a:t>
            </a:r>
            <a:r>
              <a:rPr lang="pt-BR" sz="3200" b="1" dirty="0"/>
              <a:t> - </a:t>
            </a:r>
            <a:r>
              <a:rPr lang="pt-BR" sz="3200" dirty="0"/>
              <a:t>assegurar-se do </a:t>
            </a:r>
            <a:r>
              <a:rPr lang="pt-BR" sz="3200" b="1" u="sng" dirty="0">
                <a:solidFill>
                  <a:srgbClr val="118337"/>
                </a:solidFill>
              </a:rPr>
              <a:t>desempenho positivo </a:t>
            </a:r>
            <a:r>
              <a:rPr lang="pt-BR" sz="3200" dirty="0" smtClean="0"/>
              <a:t>de </a:t>
            </a:r>
            <a:r>
              <a:rPr lang="pt-BR" sz="3200" b="1" u="sng" dirty="0" smtClean="0">
                <a:solidFill>
                  <a:srgbClr val="118337"/>
                </a:solidFill>
              </a:rPr>
              <a:t>qualquer </a:t>
            </a:r>
            <a:r>
              <a:rPr lang="pt-BR" sz="3200" b="1" u="sng" dirty="0">
                <a:solidFill>
                  <a:srgbClr val="118337"/>
                </a:solidFill>
              </a:rPr>
              <a:t>entidade que mantiver relação </a:t>
            </a:r>
            <a:r>
              <a:rPr lang="pt-BR" sz="3200" b="1" u="sng" dirty="0" smtClean="0">
                <a:solidFill>
                  <a:srgbClr val="118337"/>
                </a:solidFill>
              </a:rPr>
              <a:t>de prestação </a:t>
            </a:r>
            <a:r>
              <a:rPr lang="pt-BR" sz="3200" b="1" u="sng" dirty="0">
                <a:solidFill>
                  <a:srgbClr val="118337"/>
                </a:solidFill>
              </a:rPr>
              <a:t>de serviços</a:t>
            </a:r>
            <a:r>
              <a:rPr lang="pt-BR" sz="3200" dirty="0"/>
              <a:t> </a:t>
            </a:r>
            <a:r>
              <a:rPr lang="pt-BR" sz="3200" dirty="0" smtClean="0"/>
              <a:t>e/ou </a:t>
            </a:r>
            <a:r>
              <a:rPr lang="pt-BR" sz="3200" b="1" u="sng" dirty="0">
                <a:solidFill>
                  <a:srgbClr val="118337"/>
                </a:solidFill>
              </a:rPr>
              <a:t>consultoria </a:t>
            </a:r>
            <a:r>
              <a:rPr lang="pt-BR" sz="3200" dirty="0" smtClean="0"/>
              <a:t>nas </a:t>
            </a:r>
            <a:r>
              <a:rPr lang="pt-BR" sz="3200" b="1" u="sng" dirty="0" smtClean="0">
                <a:solidFill>
                  <a:srgbClr val="118337"/>
                </a:solidFill>
              </a:rPr>
              <a:t>operações </a:t>
            </a:r>
            <a:r>
              <a:rPr lang="pt-BR" sz="3200" b="1" u="sng" dirty="0">
                <a:solidFill>
                  <a:srgbClr val="118337"/>
                </a:solidFill>
              </a:rPr>
              <a:t>de aplicação dos recursos </a:t>
            </a:r>
            <a:r>
              <a:rPr lang="pt-BR" sz="3200" b="1" u="sng" dirty="0" smtClean="0">
                <a:solidFill>
                  <a:srgbClr val="118337"/>
                </a:solidFill>
              </a:rPr>
              <a:t>do RPPS </a:t>
            </a:r>
            <a:r>
              <a:rPr lang="pt-BR" sz="3200" dirty="0"/>
              <a:t>e da </a:t>
            </a:r>
            <a:r>
              <a:rPr lang="pt-BR" sz="3200" b="1" u="sng" dirty="0">
                <a:solidFill>
                  <a:srgbClr val="118337"/>
                </a:solidFill>
              </a:rPr>
              <a:t>regularidade do registro na Comissão de Valores </a:t>
            </a:r>
            <a:r>
              <a:rPr lang="pt-BR" sz="3200" b="1" u="sng" dirty="0" smtClean="0">
                <a:solidFill>
                  <a:srgbClr val="118337"/>
                </a:solidFill>
              </a:rPr>
              <a:t>Mobiliários (CVM)</a:t>
            </a:r>
            <a:r>
              <a:rPr lang="pt-BR" sz="3200" dirty="0" smtClean="0"/>
              <a:t>.</a:t>
            </a:r>
          </a:p>
          <a:p>
            <a:pPr algn="ctr"/>
            <a:r>
              <a:rPr lang="pt-BR" sz="3200" dirty="0" smtClean="0"/>
              <a:t> </a:t>
            </a:r>
            <a:r>
              <a:rPr lang="pt-BR" sz="1000" b="1" i="1" dirty="0"/>
              <a:t>(</a:t>
            </a:r>
            <a:r>
              <a:rPr lang="pt-BR" sz="1000" b="1" i="1" dirty="0" smtClean="0"/>
              <a:t>Redação dada </a:t>
            </a:r>
            <a:r>
              <a:rPr lang="pt-BR" sz="1000" b="1" i="1" dirty="0"/>
              <a:t>pela Portaria MPS nº 440, de 09/10/2013)</a:t>
            </a:r>
            <a:r>
              <a:rPr lang="pt-BR" sz="1000" dirty="0"/>
              <a:t> </a:t>
            </a:r>
            <a:endParaRPr lang="pt-BR" sz="1000" dirty="0" smtClean="0"/>
          </a:p>
          <a:p>
            <a:pPr algn="ctr"/>
            <a:endParaRPr lang="pt-BR" sz="1000" dirty="0"/>
          </a:p>
          <a:p>
            <a:pPr algn="ctr"/>
            <a:r>
              <a:rPr lang="pt-BR" sz="3200" b="1" u="sng" dirty="0" smtClean="0">
                <a:solidFill>
                  <a:srgbClr val="118337"/>
                </a:solidFill>
              </a:rPr>
              <a:t>? “VOCÊ JÁ DEU UM GOOGLE” ?</a:t>
            </a:r>
            <a:r>
              <a:rPr lang="pt-BR" sz="1000" dirty="0"/>
              <a:t/>
            </a:r>
            <a:br>
              <a:rPr lang="pt-BR" sz="1000" dirty="0"/>
            </a:b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7879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5336" y="698645"/>
            <a:ext cx="87020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18337"/>
                </a:solidFill>
              </a:rPr>
              <a:t>VIII</a:t>
            </a:r>
            <a:r>
              <a:rPr lang="pt-BR" sz="2000" b="1" dirty="0"/>
              <a:t> - </a:t>
            </a:r>
            <a:r>
              <a:rPr lang="pt-BR" sz="2000" dirty="0"/>
              <a:t>disponibilizar aos seus segurados e pensionistas: </a:t>
            </a:r>
            <a:endParaRPr lang="pt-BR" sz="2000" dirty="0" smtClean="0"/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Redação dada pela Portaria MPS </a:t>
            </a:r>
            <a:r>
              <a:rPr lang="pt-BR" sz="1000" b="1" i="1" dirty="0" smtClean="0"/>
              <a:t>nº 440</a:t>
            </a:r>
            <a:r>
              <a:rPr lang="pt-BR" sz="1000" b="1" i="1" dirty="0"/>
              <a:t>, de 09/10/2013)</a:t>
            </a:r>
            <a:r>
              <a:rPr lang="pt-BR" sz="1000" dirty="0"/>
              <a:t> </a:t>
            </a:r>
            <a:r>
              <a:rPr lang="pt-BR" sz="2000" dirty="0"/>
              <a:t/>
            </a:r>
            <a:br>
              <a:rPr lang="pt-BR" sz="2000" dirty="0"/>
            </a:br>
            <a:endParaRPr lang="pt-BR" sz="2000" dirty="0" smtClean="0"/>
          </a:p>
          <a:p>
            <a:endParaRPr lang="pt-BR" sz="800" dirty="0" smtClean="0"/>
          </a:p>
          <a:p>
            <a:r>
              <a:rPr lang="pt-BR" sz="2000" b="1" dirty="0" smtClean="0">
                <a:solidFill>
                  <a:srgbClr val="118337"/>
                </a:solidFill>
              </a:rPr>
              <a:t>a)</a:t>
            </a:r>
            <a:r>
              <a:rPr lang="pt-BR" sz="2000" b="1" dirty="0" smtClean="0"/>
              <a:t> </a:t>
            </a:r>
            <a:r>
              <a:rPr lang="pt-BR" sz="2000" dirty="0" smtClean="0"/>
              <a:t>a </a:t>
            </a:r>
            <a:r>
              <a:rPr lang="pt-BR" sz="2000" dirty="0"/>
              <a:t>P</a:t>
            </a:r>
            <a:r>
              <a:rPr lang="pt-BR" sz="2000" dirty="0" smtClean="0"/>
              <a:t>olítica </a:t>
            </a:r>
            <a:r>
              <a:rPr lang="pt-BR" sz="2000" dirty="0"/>
              <a:t>A</a:t>
            </a:r>
            <a:r>
              <a:rPr lang="pt-BR" sz="2000" dirty="0" smtClean="0"/>
              <a:t>nual </a:t>
            </a:r>
            <a:r>
              <a:rPr lang="pt-BR" sz="2000" dirty="0"/>
              <a:t>de </a:t>
            </a:r>
            <a:r>
              <a:rPr lang="pt-BR" sz="2000" dirty="0" smtClean="0"/>
              <a:t>Investimentos </a:t>
            </a:r>
            <a:r>
              <a:rPr lang="pt-BR" sz="2000" dirty="0"/>
              <a:t>e suas revisões, </a:t>
            </a:r>
            <a:r>
              <a:rPr lang="pt-BR" sz="2000" b="1" dirty="0">
                <a:solidFill>
                  <a:srgbClr val="118337"/>
                </a:solidFill>
              </a:rPr>
              <a:t>no prazo de até trinta dias</a:t>
            </a:r>
            <a:r>
              <a:rPr lang="pt-BR" sz="2000" dirty="0"/>
              <a:t>, a partir </a:t>
            </a:r>
            <a:r>
              <a:rPr lang="pt-BR" sz="2000" dirty="0" smtClean="0"/>
              <a:t>da data </a:t>
            </a:r>
            <a:r>
              <a:rPr lang="pt-BR" sz="2000" dirty="0"/>
              <a:t>de sua aprovação; </a:t>
            </a:r>
            <a:r>
              <a:rPr lang="pt-BR" sz="1000" b="1" i="1" dirty="0"/>
              <a:t>(Incluído pela Portaria MPS nº 440, de 09/10/2013</a:t>
            </a:r>
            <a:r>
              <a:rPr lang="pt-BR" sz="1000" b="1" i="1" dirty="0" smtClean="0"/>
              <a:t>)</a:t>
            </a:r>
            <a:endParaRPr lang="pt-BR" sz="800" b="1" i="1" dirty="0" smtClean="0"/>
          </a:p>
          <a:p>
            <a:r>
              <a:rPr lang="pt-BR" sz="800" b="1" i="1" dirty="0"/>
              <a:t/>
            </a:r>
            <a:br>
              <a:rPr lang="pt-BR" sz="800" b="1" i="1" dirty="0"/>
            </a:br>
            <a:r>
              <a:rPr lang="pt-BR" sz="2000" b="1" dirty="0">
                <a:solidFill>
                  <a:srgbClr val="118337"/>
                </a:solidFill>
              </a:rPr>
              <a:t>b)</a:t>
            </a:r>
            <a:r>
              <a:rPr lang="pt-BR" sz="2000" b="1" dirty="0"/>
              <a:t> </a:t>
            </a:r>
            <a:r>
              <a:rPr lang="pt-BR" sz="2000" dirty="0"/>
              <a:t>as informações contidas nos formulários </a:t>
            </a:r>
            <a:r>
              <a:rPr lang="pt-BR" sz="2000" b="1" dirty="0">
                <a:solidFill>
                  <a:srgbClr val="118337"/>
                </a:solidFill>
              </a:rPr>
              <a:t>APR</a:t>
            </a:r>
            <a:r>
              <a:rPr lang="pt-BR" sz="2000" dirty="0"/>
              <a:t> </a:t>
            </a:r>
            <a:r>
              <a:rPr lang="pt-BR" sz="2000" dirty="0" smtClean="0"/>
              <a:t>(Autorização </a:t>
            </a:r>
            <a:r>
              <a:rPr lang="pt-BR" sz="2000" dirty="0"/>
              <a:t>de Aplicação e </a:t>
            </a:r>
            <a:r>
              <a:rPr lang="pt-BR" sz="2000" dirty="0" smtClean="0"/>
              <a:t>Resgate), </a:t>
            </a:r>
            <a:r>
              <a:rPr lang="pt-BR" sz="2000" b="1" dirty="0" smtClean="0">
                <a:solidFill>
                  <a:srgbClr val="118337"/>
                </a:solidFill>
              </a:rPr>
              <a:t>no prazo </a:t>
            </a:r>
            <a:r>
              <a:rPr lang="pt-BR" sz="2000" b="1" dirty="0">
                <a:solidFill>
                  <a:srgbClr val="118337"/>
                </a:solidFill>
              </a:rPr>
              <a:t>de até trinta dias</a:t>
            </a:r>
            <a:r>
              <a:rPr lang="pt-BR" sz="2000" dirty="0"/>
              <a:t>, contados da respectiva aplicação ou resgate; </a:t>
            </a:r>
            <a:r>
              <a:rPr lang="pt-BR" sz="1000" b="1" i="1" dirty="0"/>
              <a:t>(Incluído </a:t>
            </a:r>
            <a:r>
              <a:rPr lang="pt-BR" sz="1000" b="1" i="1" dirty="0" smtClean="0"/>
              <a:t>pela Portaria MPS </a:t>
            </a:r>
            <a:r>
              <a:rPr lang="pt-BR" sz="1000" b="1" i="1" dirty="0"/>
              <a:t>nº 440, de 09/10/2013)</a:t>
            </a:r>
            <a:r>
              <a:rPr lang="pt-BR" sz="1000" dirty="0"/>
              <a:t> </a:t>
            </a:r>
            <a:endParaRPr lang="pt-BR" sz="800" dirty="0" smtClean="0"/>
          </a:p>
          <a:p>
            <a:endParaRPr lang="pt-BR" sz="800" dirty="0" smtClean="0"/>
          </a:p>
          <a:p>
            <a:r>
              <a:rPr lang="pt-BR" sz="2000" b="1" dirty="0">
                <a:solidFill>
                  <a:srgbClr val="118337"/>
                </a:solidFill>
              </a:rPr>
              <a:t>c)</a:t>
            </a:r>
            <a:r>
              <a:rPr lang="pt-BR" sz="2000" b="1" dirty="0"/>
              <a:t> </a:t>
            </a:r>
            <a:r>
              <a:rPr lang="pt-BR" sz="2000" dirty="0"/>
              <a:t>a composição da carteira de investimentos do RPPS, </a:t>
            </a:r>
            <a:r>
              <a:rPr lang="pt-BR" sz="2000" b="1" dirty="0">
                <a:solidFill>
                  <a:srgbClr val="118337"/>
                </a:solidFill>
              </a:rPr>
              <a:t>no prazo de até trinta dias após </a:t>
            </a:r>
            <a:r>
              <a:rPr lang="pt-BR" sz="2000" b="1" dirty="0" smtClean="0">
                <a:solidFill>
                  <a:srgbClr val="118337"/>
                </a:solidFill>
              </a:rPr>
              <a:t>o encerramento </a:t>
            </a:r>
            <a:r>
              <a:rPr lang="pt-BR" sz="2000" b="1" dirty="0">
                <a:solidFill>
                  <a:srgbClr val="118337"/>
                </a:solidFill>
              </a:rPr>
              <a:t>do mês</a:t>
            </a:r>
            <a:r>
              <a:rPr lang="pt-BR" sz="2000" dirty="0"/>
              <a:t>; </a:t>
            </a:r>
            <a:r>
              <a:rPr lang="pt-BR" sz="1000" b="1" i="1" dirty="0"/>
              <a:t>(Incluído pela Portaria MPS nº 440, de 09/10/2013)</a:t>
            </a:r>
            <a:r>
              <a:rPr lang="pt-BR" sz="1000" dirty="0"/>
              <a:t> </a:t>
            </a:r>
            <a:endParaRPr lang="pt-BR" sz="800" dirty="0" smtClean="0"/>
          </a:p>
          <a:p>
            <a:r>
              <a:rPr lang="pt-BR" sz="800" dirty="0"/>
              <a:t/>
            </a:r>
            <a:br>
              <a:rPr lang="pt-BR" sz="800" dirty="0"/>
            </a:br>
            <a:r>
              <a:rPr lang="pt-BR" sz="2000" b="1" dirty="0">
                <a:solidFill>
                  <a:srgbClr val="118337"/>
                </a:solidFill>
              </a:rPr>
              <a:t>d)</a:t>
            </a:r>
            <a:r>
              <a:rPr lang="pt-BR" sz="2000" b="1" dirty="0"/>
              <a:t> </a:t>
            </a:r>
            <a:r>
              <a:rPr lang="pt-BR" sz="2000" dirty="0"/>
              <a:t>os procedimentos de seleção das eventuais entidades autorizadas </a:t>
            </a:r>
            <a:r>
              <a:rPr lang="pt-BR" sz="2000" dirty="0" smtClean="0"/>
              <a:t>e credenciadas; </a:t>
            </a:r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440, de 09/10/2013)</a:t>
            </a:r>
            <a:r>
              <a:rPr lang="pt-BR" sz="1000" dirty="0"/>
              <a:t> </a:t>
            </a:r>
            <a:r>
              <a:rPr lang="pt-BR" sz="1000" dirty="0" smtClean="0"/>
              <a:t>                                                                   </a:t>
            </a:r>
            <a:r>
              <a:rPr lang="pt-BR" b="1" dirty="0" smtClean="0">
                <a:solidFill>
                  <a:srgbClr val="008000"/>
                </a:solidFill>
              </a:rPr>
              <a:t>..........................................................</a:t>
            </a:r>
            <a:endParaRPr lang="pt-BR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7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5336" y="647274"/>
            <a:ext cx="876372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18337"/>
                </a:solidFill>
              </a:rPr>
              <a:t>VIII</a:t>
            </a:r>
            <a:r>
              <a:rPr lang="pt-BR" sz="2400" b="1" dirty="0"/>
              <a:t> - </a:t>
            </a:r>
            <a:r>
              <a:rPr lang="pt-BR" sz="2400" dirty="0"/>
              <a:t>disponibilizar aos seus segurados e pensionistas: </a:t>
            </a:r>
          </a:p>
          <a:p>
            <a:endParaRPr lang="pt-BR" sz="800" b="1" dirty="0">
              <a:solidFill>
                <a:srgbClr val="118337"/>
              </a:solidFill>
            </a:endParaRPr>
          </a:p>
          <a:p>
            <a:endParaRPr lang="pt-BR" sz="1000" b="1" dirty="0" smtClean="0">
              <a:solidFill>
                <a:srgbClr val="118337"/>
              </a:solidFill>
            </a:endParaRPr>
          </a:p>
          <a:p>
            <a:r>
              <a:rPr lang="pt-BR" sz="2400" b="1" dirty="0" smtClean="0">
                <a:solidFill>
                  <a:srgbClr val="118337"/>
                </a:solidFill>
              </a:rPr>
              <a:t>e</a:t>
            </a:r>
            <a:r>
              <a:rPr lang="pt-BR" sz="2400" b="1" dirty="0">
                <a:solidFill>
                  <a:srgbClr val="118337"/>
                </a:solidFill>
              </a:rPr>
              <a:t>)</a:t>
            </a:r>
            <a:r>
              <a:rPr lang="pt-BR" sz="2400" b="1" dirty="0"/>
              <a:t> </a:t>
            </a:r>
            <a:r>
              <a:rPr lang="pt-BR" sz="2400" dirty="0"/>
              <a:t>as informações relativas ao processo de </a:t>
            </a:r>
            <a:r>
              <a:rPr lang="pt-BR" sz="2400" b="1" dirty="0">
                <a:solidFill>
                  <a:srgbClr val="118337"/>
                </a:solidFill>
              </a:rPr>
              <a:t>credenciamento</a:t>
            </a:r>
            <a:r>
              <a:rPr lang="pt-BR" sz="2400" dirty="0"/>
              <a:t> de instituições para </a:t>
            </a:r>
            <a:r>
              <a:rPr lang="pt-BR" sz="2400" dirty="0" smtClean="0"/>
              <a:t>receber as </a:t>
            </a:r>
            <a:r>
              <a:rPr lang="pt-BR" sz="2400" dirty="0"/>
              <a:t>aplicações dos recursos do RPPS; </a:t>
            </a:r>
            <a:endParaRPr lang="pt-BR" sz="2400" dirty="0" smtClean="0"/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440, de 09/10/2013</a:t>
            </a:r>
            <a:r>
              <a:rPr lang="pt-BR" sz="1000" b="1" i="1" dirty="0" smtClean="0"/>
              <a:t>)</a:t>
            </a:r>
          </a:p>
          <a:p>
            <a:r>
              <a:rPr lang="pt-BR" sz="1000" b="1" i="1" dirty="0"/>
              <a:t/>
            </a:r>
            <a:br>
              <a:rPr lang="pt-BR" sz="1000" b="1" i="1" dirty="0"/>
            </a:br>
            <a:r>
              <a:rPr lang="pt-BR" sz="2400" b="1" dirty="0">
                <a:solidFill>
                  <a:srgbClr val="118337"/>
                </a:solidFill>
              </a:rPr>
              <a:t>f)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rgbClr val="118337"/>
                </a:solidFill>
              </a:rPr>
              <a:t>relação das entidades credenciadas para atuar com o RPPS </a:t>
            </a:r>
            <a:r>
              <a:rPr lang="pt-BR" sz="2400" dirty="0"/>
              <a:t>e respectiva data </a:t>
            </a:r>
            <a:r>
              <a:rPr lang="pt-BR" sz="2400" dirty="0" smtClean="0"/>
              <a:t>de atualização </a:t>
            </a:r>
            <a:r>
              <a:rPr lang="pt-BR" sz="2400" dirty="0"/>
              <a:t>do credenciamento; </a:t>
            </a:r>
            <a:endParaRPr lang="pt-BR" sz="2400" dirty="0" smtClean="0"/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440, de 09/10/2013</a:t>
            </a:r>
            <a:r>
              <a:rPr lang="pt-BR" sz="1000" b="1" i="1" dirty="0" smtClean="0"/>
              <a:t>)</a:t>
            </a:r>
            <a:endParaRPr lang="pt-BR" sz="800" b="1" i="1" dirty="0" smtClean="0"/>
          </a:p>
          <a:p>
            <a:r>
              <a:rPr lang="pt-BR" sz="800" b="1" i="1" dirty="0"/>
              <a:t/>
            </a:r>
            <a:br>
              <a:rPr lang="pt-BR" sz="800" b="1" i="1" dirty="0"/>
            </a:br>
            <a:r>
              <a:rPr lang="pt-BR" sz="2400" b="1" dirty="0">
                <a:solidFill>
                  <a:srgbClr val="118337"/>
                </a:solidFill>
              </a:rPr>
              <a:t>g)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rgbClr val="118337"/>
                </a:solidFill>
              </a:rPr>
              <a:t>as datas e locais das reuniões dos órgãos de deliberação colegiada </a:t>
            </a:r>
            <a:r>
              <a:rPr lang="pt-BR" sz="2400" dirty="0"/>
              <a:t>e do </a:t>
            </a:r>
            <a:r>
              <a:rPr lang="pt-BR" sz="2400" b="1" dirty="0">
                <a:solidFill>
                  <a:srgbClr val="118337"/>
                </a:solidFill>
              </a:rPr>
              <a:t>Comitê </a:t>
            </a:r>
            <a:r>
              <a:rPr lang="pt-BR" sz="2400" b="1" dirty="0" smtClean="0">
                <a:solidFill>
                  <a:srgbClr val="118337"/>
                </a:solidFill>
              </a:rPr>
              <a:t>de Investimentos</a:t>
            </a:r>
            <a:r>
              <a:rPr lang="pt-BR" sz="2400" dirty="0"/>
              <a:t>; </a:t>
            </a:r>
            <a:r>
              <a:rPr lang="pt-BR" sz="1000" b="1" i="1" dirty="0"/>
              <a:t>(Incluído pela Portaria MPS nº 440, de 09/10/2013</a:t>
            </a:r>
            <a:r>
              <a:rPr lang="pt-BR" sz="1000" b="1" i="1" dirty="0" smtClean="0"/>
              <a:t>)</a:t>
            </a:r>
            <a:endParaRPr lang="pt-BR" sz="800" b="1" i="1" dirty="0" smtClean="0"/>
          </a:p>
          <a:p>
            <a:r>
              <a:rPr lang="pt-BR" sz="800" b="1" i="1" dirty="0"/>
              <a:t/>
            </a:r>
            <a:br>
              <a:rPr lang="pt-BR" sz="800" b="1" i="1" dirty="0"/>
            </a:br>
            <a:r>
              <a:rPr lang="pt-BR" sz="2400" b="1" dirty="0">
                <a:solidFill>
                  <a:srgbClr val="118337"/>
                </a:solidFill>
              </a:rPr>
              <a:t>h)</a:t>
            </a:r>
            <a:r>
              <a:rPr lang="pt-BR" sz="2400" b="1" dirty="0"/>
              <a:t> </a:t>
            </a:r>
            <a:r>
              <a:rPr lang="pt-BR" sz="2400" dirty="0"/>
              <a:t>os </a:t>
            </a:r>
            <a:r>
              <a:rPr lang="pt-BR" sz="2400" b="1" dirty="0" smtClean="0">
                <a:solidFill>
                  <a:srgbClr val="118337"/>
                </a:solidFill>
              </a:rPr>
              <a:t>Relatórios </a:t>
            </a:r>
            <a:r>
              <a:rPr lang="pt-BR" sz="2400" b="1" dirty="0">
                <a:solidFill>
                  <a:srgbClr val="118337"/>
                </a:solidFill>
              </a:rPr>
              <a:t>T</a:t>
            </a:r>
            <a:r>
              <a:rPr lang="pt-BR" sz="2400" b="1" dirty="0" smtClean="0">
                <a:solidFill>
                  <a:srgbClr val="118337"/>
                </a:solidFill>
              </a:rPr>
              <a:t>rimestrais</a:t>
            </a:r>
            <a:r>
              <a:rPr lang="pt-BR" sz="2400" dirty="0" smtClean="0"/>
              <a:t> para os Conselhos. </a:t>
            </a:r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440, </a:t>
            </a:r>
            <a:r>
              <a:rPr lang="pt-BR" sz="1000" b="1" i="1" dirty="0" smtClean="0"/>
              <a:t>de 09/10/2013</a:t>
            </a:r>
            <a:r>
              <a:rPr lang="pt-BR" sz="1000" b="1" i="1" dirty="0"/>
              <a:t>)</a:t>
            </a:r>
            <a:r>
              <a:rPr lang="pt-BR" sz="1000" dirty="0"/>
              <a:t> 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5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67822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18337"/>
                </a:solidFill>
              </a:rPr>
              <a:t>IX</a:t>
            </a:r>
            <a:r>
              <a:rPr lang="pt-BR" b="1" dirty="0"/>
              <a:t> - </a:t>
            </a:r>
            <a:r>
              <a:rPr lang="pt-BR" dirty="0"/>
              <a:t>na </a:t>
            </a:r>
            <a:r>
              <a:rPr lang="pt-BR" b="1" dirty="0">
                <a:solidFill>
                  <a:srgbClr val="118337"/>
                </a:solidFill>
              </a:rPr>
              <a:t>gestão própria</a:t>
            </a:r>
            <a:r>
              <a:rPr lang="pt-BR" dirty="0"/>
              <a:t>, </a:t>
            </a:r>
            <a:r>
              <a:rPr lang="pt-BR" b="1" dirty="0">
                <a:solidFill>
                  <a:srgbClr val="118337"/>
                </a:solidFill>
              </a:rPr>
              <a:t>antes da realização de qualquer operação</a:t>
            </a:r>
            <a:r>
              <a:rPr lang="pt-BR" dirty="0"/>
              <a:t>, assegurar que </a:t>
            </a:r>
            <a:r>
              <a:rPr lang="pt-BR" dirty="0" smtClean="0"/>
              <a:t>as instituições </a:t>
            </a:r>
            <a:r>
              <a:rPr lang="pt-BR" dirty="0"/>
              <a:t>escolhidas para receber as aplicações tenham sido objeto de </a:t>
            </a:r>
            <a:r>
              <a:rPr lang="pt-BR" b="1" dirty="0" smtClean="0">
                <a:solidFill>
                  <a:srgbClr val="118337"/>
                </a:solidFill>
              </a:rPr>
              <a:t>prévio credenciamento</a:t>
            </a:r>
            <a:r>
              <a:rPr lang="pt-BR" dirty="0" smtClean="0"/>
              <a:t>.</a:t>
            </a:r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Redação dada pela Portaria MPS nº 440, de 09/10/2013)</a:t>
            </a:r>
            <a:r>
              <a:rPr lang="pt-BR" sz="1000" dirty="0"/>
              <a:t> </a:t>
            </a:r>
            <a:endParaRPr lang="pt-BR" sz="1000" dirty="0" smtClean="0"/>
          </a:p>
          <a:p>
            <a:r>
              <a:rPr lang="pt-BR" sz="1000" dirty="0"/>
              <a:t/>
            </a:r>
            <a:br>
              <a:rPr lang="pt-BR" sz="1000" dirty="0"/>
            </a:br>
            <a:endParaRPr lang="pt-BR" sz="1000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§ </a:t>
            </a:r>
            <a:r>
              <a:rPr lang="pt-BR" b="1" dirty="0">
                <a:solidFill>
                  <a:srgbClr val="118337"/>
                </a:solidFill>
              </a:rPr>
              <a:t>1º </a:t>
            </a:r>
            <a:r>
              <a:rPr lang="pt-BR" dirty="0"/>
              <a:t>Para o credenciamento </a:t>
            </a:r>
            <a:r>
              <a:rPr lang="pt-BR" b="1" dirty="0" smtClean="0">
                <a:solidFill>
                  <a:srgbClr val="118337"/>
                </a:solidFill>
              </a:rPr>
              <a:t>deverão </a:t>
            </a:r>
            <a:r>
              <a:rPr lang="pt-BR" b="1" dirty="0">
                <a:solidFill>
                  <a:srgbClr val="118337"/>
                </a:solidFill>
              </a:rPr>
              <a:t>ser observados</a:t>
            </a:r>
            <a:r>
              <a:rPr lang="pt-BR" dirty="0"/>
              <a:t>, </a:t>
            </a:r>
            <a:r>
              <a:rPr lang="pt-BR" dirty="0" smtClean="0"/>
              <a:t>e </a:t>
            </a:r>
            <a:r>
              <a:rPr lang="pt-BR" b="1" dirty="0" smtClean="0">
                <a:solidFill>
                  <a:srgbClr val="118337"/>
                </a:solidFill>
              </a:rPr>
              <a:t>formalmente </a:t>
            </a:r>
            <a:r>
              <a:rPr lang="pt-BR" b="1" dirty="0">
                <a:solidFill>
                  <a:srgbClr val="118337"/>
                </a:solidFill>
              </a:rPr>
              <a:t>atestados </a:t>
            </a:r>
            <a:r>
              <a:rPr lang="pt-BR" b="1" dirty="0" smtClean="0">
                <a:solidFill>
                  <a:srgbClr val="118337"/>
                </a:solidFill>
              </a:rPr>
              <a:t>pelo representante </a:t>
            </a:r>
            <a:r>
              <a:rPr lang="pt-BR" b="1" dirty="0">
                <a:solidFill>
                  <a:srgbClr val="118337"/>
                </a:solidFill>
              </a:rPr>
              <a:t>legal do RPPS</a:t>
            </a:r>
            <a:r>
              <a:rPr lang="pt-BR" dirty="0"/>
              <a:t>, no mínimo: </a:t>
            </a:r>
            <a:r>
              <a:rPr lang="pt-BR" sz="1000" b="1" i="1" dirty="0" smtClean="0"/>
              <a:t>(</a:t>
            </a:r>
            <a:r>
              <a:rPr lang="pt-BR" sz="1000" b="1" i="1" dirty="0"/>
              <a:t>Redação dada </a:t>
            </a:r>
            <a:r>
              <a:rPr lang="pt-BR" sz="1000" b="1" i="1" dirty="0" smtClean="0"/>
              <a:t>pela Portaria </a:t>
            </a:r>
            <a:r>
              <a:rPr lang="pt-BR" sz="1000" b="1" i="1" dirty="0"/>
              <a:t>MPS nº 440, de 09/10/2013)</a:t>
            </a:r>
            <a:r>
              <a:rPr lang="pt-BR" sz="1000" dirty="0"/>
              <a:t> </a:t>
            </a:r>
            <a:endParaRPr lang="pt-BR" sz="1000" dirty="0" smtClean="0"/>
          </a:p>
          <a:p>
            <a:r>
              <a:rPr lang="pt-BR" sz="1000" dirty="0"/>
              <a:t/>
            </a:r>
            <a:br>
              <a:rPr lang="pt-BR" sz="1000" dirty="0"/>
            </a:br>
            <a:r>
              <a:rPr lang="pt-BR" b="1" dirty="0">
                <a:solidFill>
                  <a:srgbClr val="118337"/>
                </a:solidFill>
              </a:rPr>
              <a:t>a) </a:t>
            </a:r>
            <a:r>
              <a:rPr lang="pt-BR" dirty="0"/>
              <a:t>atos de registro ou autorização para funcionamento expedido pelo Banco Central </a:t>
            </a:r>
            <a:r>
              <a:rPr lang="pt-BR" dirty="0" smtClean="0"/>
              <a:t>do Brasil </a:t>
            </a:r>
            <a:r>
              <a:rPr lang="pt-BR" dirty="0"/>
              <a:t>ou </a:t>
            </a:r>
            <a:r>
              <a:rPr lang="pt-BR" dirty="0" smtClean="0"/>
              <a:t>CVM ou </a:t>
            </a:r>
            <a:r>
              <a:rPr lang="pt-BR" dirty="0"/>
              <a:t>órgão competente; </a:t>
            </a:r>
            <a:r>
              <a:rPr lang="pt-BR" sz="1000" b="1" i="1" dirty="0" smtClean="0"/>
              <a:t>(</a:t>
            </a:r>
            <a:r>
              <a:rPr lang="pt-BR" sz="1000" b="1" i="1" dirty="0"/>
              <a:t>Incluído pela Portaria </a:t>
            </a:r>
            <a:r>
              <a:rPr lang="pt-BR" sz="1000" b="1" i="1" dirty="0" err="1" smtClean="0"/>
              <a:t>MPSnº</a:t>
            </a:r>
            <a:r>
              <a:rPr lang="pt-BR" sz="1000" b="1" i="1" dirty="0" smtClean="0"/>
              <a:t> </a:t>
            </a:r>
            <a:r>
              <a:rPr lang="pt-BR" sz="1000" b="1" i="1" dirty="0"/>
              <a:t>170, de 25/04/2012</a:t>
            </a:r>
            <a:r>
              <a:rPr lang="pt-BR" sz="1000" b="1" i="1" dirty="0" smtClean="0"/>
              <a:t>)</a:t>
            </a:r>
          </a:p>
          <a:p>
            <a:r>
              <a:rPr lang="pt-BR" sz="1000" b="1" i="1" dirty="0"/>
              <a:t/>
            </a:r>
            <a:br>
              <a:rPr lang="pt-BR" sz="1000" b="1" i="1" dirty="0"/>
            </a:br>
            <a:r>
              <a:rPr lang="pt-BR" b="1" dirty="0">
                <a:solidFill>
                  <a:srgbClr val="118337"/>
                </a:solidFill>
              </a:rPr>
              <a:t>b)</a:t>
            </a:r>
            <a:r>
              <a:rPr lang="pt-BR" b="1" dirty="0"/>
              <a:t> </a:t>
            </a:r>
            <a:r>
              <a:rPr lang="pt-BR" dirty="0"/>
              <a:t>observação de </a:t>
            </a:r>
            <a:r>
              <a:rPr lang="pt-BR" b="1" dirty="0">
                <a:solidFill>
                  <a:srgbClr val="118337"/>
                </a:solidFill>
              </a:rPr>
              <a:t>elevado padrão ético </a:t>
            </a:r>
            <a:r>
              <a:rPr lang="pt-BR" dirty="0"/>
              <a:t>de conduta nas operações realizadas no </a:t>
            </a:r>
            <a:r>
              <a:rPr lang="pt-BR" dirty="0" smtClean="0"/>
              <a:t>mercado financeiro </a:t>
            </a:r>
            <a:r>
              <a:rPr lang="pt-BR" dirty="0"/>
              <a:t>e </a:t>
            </a:r>
            <a:r>
              <a:rPr lang="pt-BR" b="1" dirty="0">
                <a:solidFill>
                  <a:srgbClr val="118337"/>
                </a:solidFill>
              </a:rPr>
              <a:t>ausência de restrições </a:t>
            </a:r>
            <a:r>
              <a:rPr lang="pt-BR" dirty="0"/>
              <a:t>que, a critério do Banco Central do Brasil, </a:t>
            </a:r>
            <a:r>
              <a:rPr lang="pt-BR" dirty="0" smtClean="0"/>
              <a:t>da CVM ou </a:t>
            </a:r>
            <a:r>
              <a:rPr lang="pt-BR" dirty="0"/>
              <a:t>de outros órgãos competentes </a:t>
            </a:r>
            <a:r>
              <a:rPr lang="pt-BR" b="1" dirty="0">
                <a:solidFill>
                  <a:srgbClr val="118337"/>
                </a:solidFill>
              </a:rPr>
              <a:t>desaconselhem </a:t>
            </a:r>
            <a:r>
              <a:rPr lang="pt-BR" b="1" dirty="0" smtClean="0">
                <a:solidFill>
                  <a:srgbClr val="118337"/>
                </a:solidFill>
              </a:rPr>
              <a:t>um relacionamento </a:t>
            </a:r>
            <a:r>
              <a:rPr lang="pt-BR" b="1" dirty="0">
                <a:solidFill>
                  <a:srgbClr val="118337"/>
                </a:solidFill>
              </a:rPr>
              <a:t>seguro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170, de 25/04/2012</a:t>
            </a:r>
            <a:r>
              <a:rPr lang="pt-BR" sz="1000" b="1" i="1" dirty="0" smtClean="0"/>
              <a:t>)</a:t>
            </a:r>
          </a:p>
          <a:p>
            <a:r>
              <a:rPr lang="pt-BR" sz="1000" b="1" i="1" dirty="0"/>
              <a:t/>
            </a:r>
            <a:br>
              <a:rPr lang="pt-BR" sz="1000" b="1" i="1" dirty="0"/>
            </a:br>
            <a:r>
              <a:rPr lang="pt-BR" b="1" dirty="0">
                <a:solidFill>
                  <a:srgbClr val="118337"/>
                </a:solidFill>
              </a:rPr>
              <a:t>c)</a:t>
            </a:r>
            <a:r>
              <a:rPr lang="pt-BR" b="1" dirty="0"/>
              <a:t> </a:t>
            </a:r>
            <a:r>
              <a:rPr lang="pt-BR" dirty="0"/>
              <a:t>regularidade fiscal e previdenciária. </a:t>
            </a:r>
            <a:r>
              <a:rPr lang="pt-BR" sz="1000" b="1" i="1" dirty="0"/>
              <a:t>(Incluído pela Portaria MPS nº 440, de 09/10/2013)</a:t>
            </a:r>
            <a:r>
              <a:rPr lang="pt-BR" sz="1000" dirty="0"/>
              <a:t> </a:t>
            </a:r>
            <a:br>
              <a:rPr lang="pt-BR" sz="1000" dirty="0"/>
            </a:b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8103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502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5336" y="904124"/>
            <a:ext cx="88151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118337"/>
                </a:solidFill>
              </a:rPr>
              <a:t>§ 2º, II </a:t>
            </a:r>
            <a:r>
              <a:rPr lang="pt-BR" sz="2000" b="1" dirty="0"/>
              <a:t>- </a:t>
            </a:r>
            <a:r>
              <a:rPr lang="pt-BR" sz="2000" dirty="0"/>
              <a:t>Deverá ser realizada a </a:t>
            </a:r>
            <a:r>
              <a:rPr lang="pt-BR" sz="2000" b="1" dirty="0">
                <a:solidFill>
                  <a:srgbClr val="118337"/>
                </a:solidFill>
              </a:rPr>
              <a:t>análise e registro </a:t>
            </a:r>
            <a:r>
              <a:rPr lang="pt-BR" sz="2000" dirty="0"/>
              <a:t>do </a:t>
            </a:r>
            <a:r>
              <a:rPr lang="pt-BR" sz="2000" b="1" dirty="0">
                <a:solidFill>
                  <a:srgbClr val="118337"/>
                </a:solidFill>
              </a:rPr>
              <a:t>distribuidor</a:t>
            </a:r>
            <a:r>
              <a:rPr lang="pt-BR" sz="2000" dirty="0"/>
              <a:t>, </a:t>
            </a:r>
            <a:r>
              <a:rPr lang="pt-BR" sz="2000" b="1" dirty="0">
                <a:solidFill>
                  <a:srgbClr val="118337"/>
                </a:solidFill>
              </a:rPr>
              <a:t>instituição integrante </a:t>
            </a:r>
            <a:r>
              <a:rPr lang="pt-BR" sz="2000" b="1" dirty="0" smtClean="0">
                <a:solidFill>
                  <a:srgbClr val="118337"/>
                </a:solidFill>
              </a:rPr>
              <a:t>do sistema </a:t>
            </a:r>
            <a:r>
              <a:rPr lang="pt-BR" sz="2000" b="1" dirty="0">
                <a:solidFill>
                  <a:srgbClr val="118337"/>
                </a:solidFill>
              </a:rPr>
              <a:t>de distribuição</a:t>
            </a:r>
            <a:r>
              <a:rPr lang="pt-BR" sz="2000" dirty="0"/>
              <a:t> ou </a:t>
            </a:r>
            <a:r>
              <a:rPr lang="pt-BR" sz="2000" b="1" dirty="0">
                <a:solidFill>
                  <a:srgbClr val="118337"/>
                </a:solidFill>
              </a:rPr>
              <a:t>agente autônomo de investimento</a:t>
            </a:r>
            <a:r>
              <a:rPr lang="pt-BR" sz="2000" dirty="0"/>
              <a:t>, certificando-se sobre </a:t>
            </a:r>
            <a:r>
              <a:rPr lang="pt-BR" sz="2000" dirty="0" smtClean="0"/>
              <a:t>o contrato </a:t>
            </a:r>
            <a:r>
              <a:rPr lang="pt-BR" sz="2000" dirty="0"/>
              <a:t>para distribuição e mediação do produto ofertado e a </a:t>
            </a:r>
            <a:r>
              <a:rPr lang="pt-BR" sz="2000" b="1" dirty="0">
                <a:solidFill>
                  <a:srgbClr val="118337"/>
                </a:solidFill>
              </a:rPr>
              <a:t>regularidade com </a:t>
            </a:r>
            <a:r>
              <a:rPr lang="pt-BR" sz="2000" b="1" dirty="0" smtClean="0">
                <a:solidFill>
                  <a:srgbClr val="118337"/>
                </a:solidFill>
              </a:rPr>
              <a:t>a CVM</a:t>
            </a:r>
            <a:r>
              <a:rPr lang="pt-BR" sz="2000" dirty="0"/>
              <a:t>. </a:t>
            </a:r>
            <a:r>
              <a:rPr lang="pt-BR" sz="1000" b="1" i="1" dirty="0"/>
              <a:t>(Incluído pela Portaria MPS nº 440, de 09/10/2013</a:t>
            </a:r>
            <a:r>
              <a:rPr lang="pt-BR" sz="1000" b="1" i="1" dirty="0" smtClean="0"/>
              <a:t>)</a:t>
            </a:r>
          </a:p>
          <a:p>
            <a:r>
              <a:rPr lang="pt-BR" sz="1000" b="1" i="1" dirty="0"/>
              <a:t/>
            </a:r>
            <a:br>
              <a:rPr lang="pt-BR" sz="1000" b="1" i="1" dirty="0"/>
            </a:br>
            <a:r>
              <a:rPr lang="pt-BR" sz="2000" b="1" dirty="0">
                <a:solidFill>
                  <a:srgbClr val="118337"/>
                </a:solidFill>
              </a:rPr>
              <a:t>§ 3º </a:t>
            </a:r>
            <a:r>
              <a:rPr lang="pt-BR" sz="2000" dirty="0"/>
              <a:t>A análise dos quesitos verificados nos processos de credenciamento </a:t>
            </a:r>
            <a:r>
              <a:rPr lang="pt-BR" sz="2000" b="1" dirty="0">
                <a:solidFill>
                  <a:srgbClr val="118337"/>
                </a:solidFill>
              </a:rPr>
              <a:t>deverá </a:t>
            </a:r>
            <a:r>
              <a:rPr lang="pt-BR" sz="2000" b="1" dirty="0" smtClean="0">
                <a:solidFill>
                  <a:srgbClr val="118337"/>
                </a:solidFill>
              </a:rPr>
              <a:t>ser atualizada </a:t>
            </a:r>
            <a:r>
              <a:rPr lang="pt-BR" sz="2000" b="1" dirty="0">
                <a:solidFill>
                  <a:srgbClr val="118337"/>
                </a:solidFill>
              </a:rPr>
              <a:t>a cada seis meses</a:t>
            </a:r>
            <a:r>
              <a:rPr lang="pt-BR" sz="2000" dirty="0"/>
              <a:t>. </a:t>
            </a:r>
            <a:r>
              <a:rPr lang="pt-BR" sz="1000" b="1" i="1" dirty="0"/>
              <a:t>(Incluído pela Portaria MPS nº 440, de 09/10/2013</a:t>
            </a:r>
            <a:r>
              <a:rPr lang="pt-BR" sz="1000" b="1" i="1" dirty="0" smtClean="0"/>
              <a:t>)</a:t>
            </a:r>
          </a:p>
          <a:p>
            <a:r>
              <a:rPr lang="pt-BR" sz="1000" b="1" i="1" dirty="0"/>
              <a:t/>
            </a:r>
            <a:br>
              <a:rPr lang="pt-BR" sz="1000" b="1" i="1" dirty="0"/>
            </a:br>
            <a:r>
              <a:rPr lang="pt-BR" sz="2000" b="1" dirty="0">
                <a:solidFill>
                  <a:srgbClr val="118337"/>
                </a:solidFill>
              </a:rPr>
              <a:t>§ 4º As aplicações </a:t>
            </a:r>
            <a:r>
              <a:rPr lang="pt-BR" sz="2000" dirty="0"/>
              <a:t>que apresentem </a:t>
            </a:r>
            <a:r>
              <a:rPr lang="pt-BR" sz="2000" b="1" dirty="0">
                <a:solidFill>
                  <a:srgbClr val="118337"/>
                </a:solidFill>
              </a:rPr>
              <a:t>prazos para desinvestimento</a:t>
            </a:r>
            <a:r>
              <a:rPr lang="pt-BR" sz="2000" dirty="0"/>
              <a:t>, inclusive </a:t>
            </a:r>
            <a:r>
              <a:rPr lang="pt-BR" sz="2000" b="1" dirty="0">
                <a:solidFill>
                  <a:srgbClr val="118337"/>
                </a:solidFill>
              </a:rPr>
              <a:t>prazos </a:t>
            </a:r>
            <a:r>
              <a:rPr lang="pt-BR" sz="2000" b="1" dirty="0" smtClean="0">
                <a:solidFill>
                  <a:srgbClr val="118337"/>
                </a:solidFill>
              </a:rPr>
              <a:t>de carência</a:t>
            </a:r>
            <a:r>
              <a:rPr lang="pt-BR" sz="2000" dirty="0" smtClean="0"/>
              <a:t> </a:t>
            </a:r>
            <a:r>
              <a:rPr lang="pt-BR" sz="2000" dirty="0"/>
              <a:t>e </a:t>
            </a:r>
            <a:r>
              <a:rPr lang="pt-BR" sz="2000" b="1" dirty="0">
                <a:solidFill>
                  <a:srgbClr val="118337"/>
                </a:solidFill>
              </a:rPr>
              <a:t>para conversão de cotas de fundos de investimentos</a:t>
            </a:r>
            <a:r>
              <a:rPr lang="pt-BR" sz="2000" dirty="0"/>
              <a:t>, </a:t>
            </a:r>
            <a:r>
              <a:rPr lang="pt-BR" sz="2000" b="1" dirty="0">
                <a:solidFill>
                  <a:srgbClr val="118337"/>
                </a:solidFill>
              </a:rPr>
              <a:t>deverão</a:t>
            </a:r>
            <a:r>
              <a:rPr lang="pt-BR" sz="2000" dirty="0"/>
              <a:t> ser </a:t>
            </a:r>
            <a:r>
              <a:rPr lang="pt-BR" sz="2000" b="1" dirty="0" smtClean="0">
                <a:solidFill>
                  <a:srgbClr val="118337"/>
                </a:solidFill>
              </a:rPr>
              <a:t>precedidas de </a:t>
            </a:r>
            <a:r>
              <a:rPr lang="pt-BR" sz="2000" b="1" dirty="0">
                <a:solidFill>
                  <a:srgbClr val="118337"/>
                </a:solidFill>
              </a:rPr>
              <a:t>atestado do responsável legal pelo RPPS</a:t>
            </a:r>
            <a:r>
              <a:rPr lang="pt-BR" sz="2000" dirty="0"/>
              <a:t>, evidenciando a sua </a:t>
            </a:r>
            <a:r>
              <a:rPr lang="pt-BR" sz="2000" b="1" dirty="0">
                <a:solidFill>
                  <a:srgbClr val="118337"/>
                </a:solidFill>
              </a:rPr>
              <a:t>compatibilidade com </a:t>
            </a:r>
            <a:r>
              <a:rPr lang="pt-BR" sz="2000" b="1" dirty="0" smtClean="0">
                <a:solidFill>
                  <a:srgbClr val="118337"/>
                </a:solidFill>
              </a:rPr>
              <a:t>as obrigações </a:t>
            </a:r>
            <a:r>
              <a:rPr lang="pt-BR" sz="2000" b="1" dirty="0">
                <a:solidFill>
                  <a:srgbClr val="118337"/>
                </a:solidFill>
              </a:rPr>
              <a:t>presentes e futuras do </a:t>
            </a:r>
            <a:r>
              <a:rPr lang="pt-BR" sz="2000" b="1" dirty="0" smtClean="0">
                <a:solidFill>
                  <a:srgbClr val="118337"/>
                </a:solidFill>
              </a:rPr>
              <a:t>RPPS</a:t>
            </a:r>
            <a:r>
              <a:rPr lang="pt-BR" sz="2000" dirty="0" smtClean="0"/>
              <a:t>. </a:t>
            </a:r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440, de 09/10/2013)</a:t>
            </a:r>
            <a:r>
              <a:rPr lang="pt-B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9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540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 - A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2466" y="965771"/>
            <a:ext cx="89385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18337"/>
                </a:solidFill>
              </a:rPr>
              <a:t>Art. </a:t>
            </a:r>
            <a:r>
              <a:rPr lang="pt-BR" sz="2000" b="1" dirty="0" smtClean="0">
                <a:solidFill>
                  <a:srgbClr val="118337"/>
                </a:solidFill>
              </a:rPr>
              <a:t>3º-A:</a:t>
            </a:r>
            <a:r>
              <a:rPr lang="pt-BR" sz="2000" b="1" dirty="0" smtClean="0"/>
              <a:t> </a:t>
            </a:r>
            <a:r>
              <a:rPr lang="pt-BR" sz="2000" dirty="0" smtClean="0"/>
              <a:t>A </a:t>
            </a:r>
            <a:r>
              <a:rPr lang="pt-BR" sz="2000" dirty="0"/>
              <a:t>União, os Estados, o Distrito Federal e os Municípios </a:t>
            </a:r>
            <a:r>
              <a:rPr lang="pt-BR" sz="2000" b="1" dirty="0">
                <a:solidFill>
                  <a:srgbClr val="118337"/>
                </a:solidFill>
              </a:rPr>
              <a:t>deverão comprovar </a:t>
            </a:r>
            <a:r>
              <a:rPr lang="pt-BR" sz="2000" dirty="0" smtClean="0"/>
              <a:t>à SPPS </a:t>
            </a:r>
            <a:r>
              <a:rPr lang="pt-BR" sz="2000" dirty="0"/>
              <a:t>que seus RPPS </a:t>
            </a:r>
            <a:r>
              <a:rPr lang="pt-BR" sz="2000" b="1" dirty="0">
                <a:solidFill>
                  <a:srgbClr val="118337"/>
                </a:solidFill>
              </a:rPr>
              <a:t>mantêm Comitê de Investimentos</a:t>
            </a:r>
            <a:r>
              <a:rPr lang="pt-BR" sz="2000" dirty="0"/>
              <a:t>, participante do </a:t>
            </a:r>
            <a:r>
              <a:rPr lang="pt-BR" sz="2000" dirty="0" smtClean="0"/>
              <a:t>processo decisório </a:t>
            </a:r>
            <a:r>
              <a:rPr lang="pt-BR" sz="2000" dirty="0"/>
              <a:t>quanto à </a:t>
            </a:r>
            <a:r>
              <a:rPr lang="pt-BR" sz="2000" b="1" dirty="0">
                <a:solidFill>
                  <a:srgbClr val="118337"/>
                </a:solidFill>
              </a:rPr>
              <a:t>formulação</a:t>
            </a:r>
            <a:r>
              <a:rPr lang="pt-BR" sz="2000" dirty="0"/>
              <a:t> e </a:t>
            </a:r>
            <a:r>
              <a:rPr lang="pt-BR" sz="2000" b="1" dirty="0">
                <a:solidFill>
                  <a:srgbClr val="118337"/>
                </a:solidFill>
              </a:rPr>
              <a:t>execução</a:t>
            </a:r>
            <a:r>
              <a:rPr lang="pt-BR" sz="2000" dirty="0"/>
              <a:t> da P</a:t>
            </a:r>
            <a:r>
              <a:rPr lang="pt-BR" sz="2000" dirty="0" smtClean="0"/>
              <a:t>olítica de Investimentos</a:t>
            </a:r>
            <a:r>
              <a:rPr lang="pt-BR" sz="2000" dirty="0"/>
              <a:t>. </a:t>
            </a:r>
            <a:endParaRPr lang="pt-BR" sz="2000" dirty="0" smtClean="0"/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Redação dada </a:t>
            </a:r>
            <a:r>
              <a:rPr lang="pt-BR" sz="1000" b="1" i="1" dirty="0" err="1" smtClean="0"/>
              <a:t>pelaPortaria</a:t>
            </a:r>
            <a:r>
              <a:rPr lang="pt-BR" sz="1000" b="1" i="1" dirty="0" smtClean="0"/>
              <a:t> </a:t>
            </a:r>
            <a:r>
              <a:rPr lang="pt-BR" sz="1000" b="1" i="1" dirty="0"/>
              <a:t>MPS nº 440, de 09/10/2013)</a:t>
            </a:r>
            <a:r>
              <a:rPr lang="pt-BR" sz="1000" dirty="0"/>
              <a:t> </a:t>
            </a:r>
            <a:r>
              <a:rPr lang="pt-BR" sz="2000" b="1" u="sng" dirty="0" smtClean="0">
                <a:solidFill>
                  <a:srgbClr val="118337"/>
                </a:solidFill>
              </a:rPr>
              <a:t>“OBRIGATÓRIO a partir de 01/01/2015!!!”</a:t>
            </a:r>
          </a:p>
          <a:p>
            <a:endParaRPr lang="pt-BR" sz="2000" dirty="0"/>
          </a:p>
          <a:p>
            <a:r>
              <a:rPr lang="pt-BR" sz="2000" b="1" dirty="0">
                <a:solidFill>
                  <a:srgbClr val="118337"/>
                </a:solidFill>
              </a:rPr>
              <a:t>§ 1º </a:t>
            </a:r>
            <a:r>
              <a:rPr lang="pt-BR" sz="2000" dirty="0"/>
              <a:t>A estrutura, composição e funcionamento do Comitê de </a:t>
            </a:r>
            <a:r>
              <a:rPr lang="pt-BR" sz="2000" dirty="0" smtClean="0"/>
              <a:t>Investimentos, </a:t>
            </a:r>
            <a:r>
              <a:rPr lang="pt-BR" sz="2000" dirty="0"/>
              <a:t>será estabelecida </a:t>
            </a:r>
            <a:r>
              <a:rPr lang="pt-BR" sz="2000" b="1" dirty="0">
                <a:solidFill>
                  <a:srgbClr val="118337"/>
                </a:solidFill>
              </a:rPr>
              <a:t>em ato normativo pelo ente federativo</a:t>
            </a:r>
            <a:r>
              <a:rPr lang="pt-BR" sz="2000" dirty="0"/>
              <a:t>, devendo atender, </a:t>
            </a:r>
            <a:r>
              <a:rPr lang="pt-BR" sz="2000" b="1" dirty="0" smtClean="0">
                <a:solidFill>
                  <a:srgbClr val="118337"/>
                </a:solidFill>
              </a:rPr>
              <a:t>no mínimo</a:t>
            </a:r>
            <a:r>
              <a:rPr lang="pt-BR" sz="2000" dirty="0"/>
              <a:t>, aos seguintes requisitos: </a:t>
            </a:r>
            <a:r>
              <a:rPr lang="pt-BR" sz="1000" b="1" i="1" dirty="0"/>
              <a:t>(Redação dada pela Portaria MPS nº 440, de 09/10/2013)</a:t>
            </a:r>
            <a:r>
              <a:rPr lang="pt-BR" sz="1000" dirty="0"/>
              <a:t> </a:t>
            </a:r>
            <a:br>
              <a:rPr lang="pt-BR" sz="1000" dirty="0"/>
            </a:br>
            <a:endParaRPr lang="pt-BR" sz="1000" dirty="0" smtClean="0"/>
          </a:p>
          <a:p>
            <a:r>
              <a:rPr lang="pt-BR" sz="2000" b="1" dirty="0">
                <a:solidFill>
                  <a:srgbClr val="118337"/>
                </a:solidFill>
              </a:rPr>
              <a:t>a) </a:t>
            </a:r>
            <a:r>
              <a:rPr lang="pt-BR" sz="2000" dirty="0"/>
              <a:t>que seus membros mantenham vínculo com o ente federativo ou com o RPPS, na</a:t>
            </a:r>
            <a:br>
              <a:rPr lang="pt-BR" sz="2000" dirty="0"/>
            </a:br>
            <a:r>
              <a:rPr lang="pt-BR" sz="2000" dirty="0"/>
              <a:t>qualidade de servidor titular de cargo efetivo ou de livre nomeação e exoneração; </a:t>
            </a:r>
            <a:r>
              <a:rPr lang="pt-BR" sz="1000" b="1" i="1" dirty="0"/>
              <a:t>(</a:t>
            </a:r>
            <a:r>
              <a:rPr lang="pt-BR" sz="1000" b="1" i="1" dirty="0" smtClean="0"/>
              <a:t>Incluído pela </a:t>
            </a:r>
            <a:r>
              <a:rPr lang="pt-BR" sz="1000" b="1" i="1" dirty="0"/>
              <a:t>Portaria MPS nº 440, de 09/10/2013)</a:t>
            </a:r>
            <a:r>
              <a:rPr lang="pt-BR" sz="1000" dirty="0"/>
              <a:t>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1546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540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3º - A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2466" y="698647"/>
            <a:ext cx="893851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118337"/>
                </a:solidFill>
              </a:rPr>
              <a:t>§ </a:t>
            </a:r>
            <a:r>
              <a:rPr lang="pt-BR" sz="2000" b="1" dirty="0">
                <a:solidFill>
                  <a:srgbClr val="118337"/>
                </a:solidFill>
              </a:rPr>
              <a:t>1º </a:t>
            </a:r>
            <a:r>
              <a:rPr lang="pt-BR" sz="2000" dirty="0"/>
              <a:t>A estrutura, composição e funcionamento do Comitê de </a:t>
            </a:r>
            <a:r>
              <a:rPr lang="pt-BR" sz="2000" dirty="0" smtClean="0"/>
              <a:t>Investimentos, </a:t>
            </a:r>
            <a:r>
              <a:rPr lang="pt-BR" sz="2000" dirty="0"/>
              <a:t>será estabelecida </a:t>
            </a:r>
            <a:r>
              <a:rPr lang="pt-BR" sz="2000" b="1" dirty="0">
                <a:solidFill>
                  <a:srgbClr val="118337"/>
                </a:solidFill>
              </a:rPr>
              <a:t>em ato normativo pelo ente federativo</a:t>
            </a:r>
            <a:r>
              <a:rPr lang="pt-BR" sz="2000" dirty="0"/>
              <a:t>, devendo atender, </a:t>
            </a:r>
            <a:r>
              <a:rPr lang="pt-BR" sz="2000" b="1" dirty="0" smtClean="0">
                <a:solidFill>
                  <a:srgbClr val="118337"/>
                </a:solidFill>
              </a:rPr>
              <a:t>no mínimo</a:t>
            </a:r>
            <a:r>
              <a:rPr lang="pt-BR" sz="2000" dirty="0"/>
              <a:t>, aos seguintes requisitos</a:t>
            </a:r>
            <a:r>
              <a:rPr lang="pt-BR" sz="2000" dirty="0" smtClean="0"/>
              <a:t>:</a:t>
            </a:r>
          </a:p>
          <a:p>
            <a:endParaRPr lang="pt-BR" sz="1000" dirty="0"/>
          </a:p>
          <a:p>
            <a:r>
              <a:rPr lang="pt-BR" sz="2000" b="1" dirty="0">
                <a:solidFill>
                  <a:srgbClr val="118337"/>
                </a:solidFill>
              </a:rPr>
              <a:t>b) </a:t>
            </a:r>
            <a:r>
              <a:rPr lang="pt-BR" sz="2000" dirty="0"/>
              <a:t>previsão de periodicidade das reuniões ordinárias e forma de convocação de</a:t>
            </a:r>
            <a:br>
              <a:rPr lang="pt-BR" sz="2000" dirty="0"/>
            </a:br>
            <a:r>
              <a:rPr lang="pt-BR" sz="2000" dirty="0"/>
              <a:t>extraordinárias; </a:t>
            </a:r>
            <a:r>
              <a:rPr lang="pt-BR" sz="1000" b="1" i="1" dirty="0"/>
              <a:t>(Incluído pela Portaria MPS nº 440, de 09/10/2013</a:t>
            </a:r>
            <a:r>
              <a:rPr lang="pt-BR" sz="1000" b="1" i="1" dirty="0" smtClean="0"/>
              <a:t>)</a:t>
            </a:r>
          </a:p>
          <a:p>
            <a:r>
              <a:rPr lang="pt-BR" sz="1000" b="1" i="1" dirty="0"/>
              <a:t/>
            </a:r>
            <a:br>
              <a:rPr lang="pt-BR" sz="1000" b="1" i="1" dirty="0"/>
            </a:br>
            <a:r>
              <a:rPr lang="pt-BR" sz="2000" b="1" dirty="0">
                <a:solidFill>
                  <a:srgbClr val="118337"/>
                </a:solidFill>
              </a:rPr>
              <a:t>c) </a:t>
            </a:r>
            <a:r>
              <a:rPr lang="pt-BR" sz="2000" dirty="0"/>
              <a:t>previsão de acessibilidade às informações relativas aos processos de investimento </a:t>
            </a:r>
            <a:r>
              <a:rPr lang="pt-BR" sz="2000" dirty="0" smtClean="0"/>
              <a:t>e desinvestimento </a:t>
            </a:r>
            <a:r>
              <a:rPr lang="pt-BR" sz="2000" dirty="0"/>
              <a:t>de recursos do RPPS; </a:t>
            </a:r>
            <a:r>
              <a:rPr lang="pt-BR" sz="1000" b="1" i="1" dirty="0"/>
              <a:t>(Incluído pela Portaria MPS nº 440, de 09/10/2013</a:t>
            </a:r>
            <a:r>
              <a:rPr lang="pt-BR" sz="1000" b="1" i="1" dirty="0" smtClean="0"/>
              <a:t>)</a:t>
            </a:r>
            <a:endParaRPr lang="pt-BR" sz="800" b="1" i="1" dirty="0" smtClean="0"/>
          </a:p>
          <a:p>
            <a:r>
              <a:rPr lang="pt-BR" sz="800" b="1" i="1" dirty="0"/>
              <a:t/>
            </a:r>
            <a:br>
              <a:rPr lang="pt-BR" sz="800" b="1" i="1" dirty="0"/>
            </a:br>
            <a:r>
              <a:rPr lang="pt-BR" sz="2000" b="1" dirty="0">
                <a:solidFill>
                  <a:srgbClr val="118337"/>
                </a:solidFill>
              </a:rPr>
              <a:t>d) </a:t>
            </a:r>
            <a:r>
              <a:rPr lang="pt-BR" sz="2000" dirty="0"/>
              <a:t>exigência de as deliberações e decisões serem registradas em atas; </a:t>
            </a:r>
            <a:endParaRPr lang="pt-BR" sz="2000" dirty="0" smtClean="0"/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Incluído </a:t>
            </a:r>
            <a:r>
              <a:rPr lang="pt-BR" sz="1000" b="1" i="1" dirty="0" smtClean="0"/>
              <a:t>pela Portaria </a:t>
            </a:r>
            <a:r>
              <a:rPr lang="pt-BR" sz="1000" b="1" i="1" dirty="0"/>
              <a:t>MPS nº 440, de 09/10/2013</a:t>
            </a:r>
            <a:r>
              <a:rPr lang="pt-BR" sz="1000" b="1" i="1" dirty="0" smtClean="0"/>
              <a:t>)</a:t>
            </a:r>
            <a:endParaRPr lang="pt-BR" sz="800" b="1" i="1" dirty="0" smtClean="0"/>
          </a:p>
          <a:p>
            <a:r>
              <a:rPr lang="pt-BR" sz="800" b="1" i="1" dirty="0"/>
              <a:t/>
            </a:r>
            <a:br>
              <a:rPr lang="pt-BR" sz="800" b="1" i="1" dirty="0"/>
            </a:br>
            <a:r>
              <a:rPr lang="pt-BR" sz="2000" b="1" dirty="0">
                <a:solidFill>
                  <a:srgbClr val="118337"/>
                </a:solidFill>
              </a:rPr>
              <a:t>e) </a:t>
            </a:r>
            <a:r>
              <a:rPr lang="pt-BR" sz="2000" dirty="0"/>
              <a:t>previsão de composição e forma de representatividade, sendo exigível a </a:t>
            </a:r>
            <a:r>
              <a:rPr lang="pt-BR" sz="2000" dirty="0" smtClean="0"/>
              <a:t>certificação, </a:t>
            </a:r>
            <a:r>
              <a:rPr lang="pt-BR" sz="2000" dirty="0"/>
              <a:t>para a maioria dos seus membros até 31 de julho </a:t>
            </a:r>
            <a:r>
              <a:rPr lang="pt-BR" sz="2000" dirty="0" smtClean="0"/>
              <a:t>de 2014</a:t>
            </a:r>
            <a:r>
              <a:rPr lang="pt-BR" sz="2000" dirty="0"/>
              <a:t>. </a:t>
            </a:r>
            <a:endParaRPr lang="pt-BR" sz="2000" dirty="0" smtClean="0"/>
          </a:p>
          <a:p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440, de 09/10/2013)</a:t>
            </a:r>
            <a:r>
              <a:rPr lang="pt-BR" sz="1000" dirty="0"/>
              <a:t> </a:t>
            </a:r>
            <a:br>
              <a:rPr lang="pt-BR" sz="1000" dirty="0"/>
            </a:br>
            <a:endParaRPr lang="pt-BR" sz="1000" dirty="0" smtClean="0"/>
          </a:p>
          <a:p>
            <a:endParaRPr lang="pt-BR" sz="1000" dirty="0" smtClean="0"/>
          </a:p>
        </p:txBody>
      </p:sp>
    </p:spTree>
    <p:extLst>
      <p:ext uri="{BB962C8B-B14F-4D97-AF65-F5344CB8AC3E}">
        <p14:creationId xmlns:p14="http://schemas.microsoft.com/office/powerpoint/2010/main" val="21706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540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519/11: ARTIGO 6º - 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5336" y="667822"/>
            <a:ext cx="87431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118337"/>
                </a:solidFill>
              </a:rPr>
              <a:t>Art. </a:t>
            </a:r>
            <a:r>
              <a:rPr lang="pt-BR" sz="2400" b="1" dirty="0" smtClean="0">
                <a:solidFill>
                  <a:srgbClr val="118337"/>
                </a:solidFill>
              </a:rPr>
              <a:t>6º-C: </a:t>
            </a:r>
            <a:r>
              <a:rPr lang="pt-BR" sz="2400" dirty="0" smtClean="0"/>
              <a:t>A </a:t>
            </a:r>
            <a:r>
              <a:rPr lang="pt-BR" sz="2400" dirty="0"/>
              <a:t>classificação do RPPS como </a:t>
            </a:r>
            <a:r>
              <a:rPr lang="pt-BR" sz="2400" b="1" dirty="0" smtClean="0">
                <a:solidFill>
                  <a:srgbClr val="118337"/>
                </a:solidFill>
              </a:rPr>
              <a:t>Investidor Qualificado (IQ)</a:t>
            </a:r>
            <a:r>
              <a:rPr lang="pt-BR" sz="2400" dirty="0" smtClean="0"/>
              <a:t> </a:t>
            </a:r>
            <a:r>
              <a:rPr lang="pt-BR" sz="2400" dirty="0"/>
              <a:t>ou </a:t>
            </a:r>
            <a:r>
              <a:rPr lang="pt-BR" sz="2400" b="1" dirty="0" smtClean="0">
                <a:solidFill>
                  <a:srgbClr val="118337"/>
                </a:solidFill>
              </a:rPr>
              <a:t>Investidor Profissional (IP)</a:t>
            </a:r>
            <a:r>
              <a:rPr lang="pt-BR" sz="2400" dirty="0" smtClean="0"/>
              <a:t>, </a:t>
            </a:r>
            <a:r>
              <a:rPr lang="pt-BR" sz="2400" b="1" dirty="0" smtClean="0">
                <a:solidFill>
                  <a:srgbClr val="118337"/>
                </a:solidFill>
              </a:rPr>
              <a:t>não </a:t>
            </a:r>
            <a:r>
              <a:rPr lang="pt-BR" sz="2400" b="1" dirty="0">
                <a:solidFill>
                  <a:srgbClr val="118337"/>
                </a:solidFill>
              </a:rPr>
              <a:t>exime seus representantes legais</a:t>
            </a:r>
            <a:r>
              <a:rPr lang="pt-BR" sz="2400" dirty="0"/>
              <a:t>, </a:t>
            </a:r>
            <a:r>
              <a:rPr lang="pt-BR" sz="2400" b="1" dirty="0" smtClean="0">
                <a:solidFill>
                  <a:srgbClr val="118337"/>
                </a:solidFill>
              </a:rPr>
              <a:t>dirigentes</a:t>
            </a:r>
            <a:r>
              <a:rPr lang="pt-BR" sz="2400" dirty="0" smtClean="0"/>
              <a:t>, </a:t>
            </a:r>
            <a:r>
              <a:rPr lang="pt-BR" sz="2400" b="1" dirty="0" smtClean="0">
                <a:solidFill>
                  <a:srgbClr val="118337"/>
                </a:solidFill>
              </a:rPr>
              <a:t>responsáveis </a:t>
            </a:r>
            <a:r>
              <a:rPr lang="pt-BR" sz="2400" b="1" dirty="0">
                <a:solidFill>
                  <a:srgbClr val="118337"/>
                </a:solidFill>
              </a:rPr>
              <a:t>pela gestão dos recursos</a:t>
            </a:r>
            <a:r>
              <a:rPr lang="pt-BR" sz="2400" dirty="0"/>
              <a:t> e </a:t>
            </a:r>
            <a:r>
              <a:rPr lang="pt-BR" sz="2400" b="1" dirty="0">
                <a:solidFill>
                  <a:srgbClr val="118337"/>
                </a:solidFill>
              </a:rPr>
              <a:t>membros dos órgãos de deliberação </a:t>
            </a:r>
            <a:r>
              <a:rPr lang="pt-BR" sz="2400" b="1" dirty="0" smtClean="0">
                <a:solidFill>
                  <a:srgbClr val="118337"/>
                </a:solidFill>
              </a:rPr>
              <a:t>colegiada</a:t>
            </a:r>
            <a:r>
              <a:rPr lang="pt-BR" sz="2400" dirty="0" smtClean="0"/>
              <a:t> da </a:t>
            </a:r>
            <a:r>
              <a:rPr lang="pt-BR" sz="2400" dirty="0"/>
              <a:t>responsabilidade pela </a:t>
            </a:r>
            <a:r>
              <a:rPr lang="pt-BR" sz="2400" b="1" dirty="0">
                <a:solidFill>
                  <a:srgbClr val="118337"/>
                </a:solidFill>
              </a:rPr>
              <a:t>adoção de elevados padrões éticos</a:t>
            </a:r>
            <a:r>
              <a:rPr lang="pt-BR" sz="2400" dirty="0"/>
              <a:t> e </a:t>
            </a:r>
            <a:r>
              <a:rPr lang="pt-BR" sz="2400" b="1" dirty="0">
                <a:solidFill>
                  <a:srgbClr val="118337"/>
                </a:solidFill>
              </a:rPr>
              <a:t>técnicos</a:t>
            </a:r>
            <a:r>
              <a:rPr lang="pt-BR" sz="2400" dirty="0"/>
              <a:t> na </a:t>
            </a:r>
            <a:r>
              <a:rPr lang="pt-BR" sz="2400" b="1" dirty="0">
                <a:solidFill>
                  <a:srgbClr val="118337"/>
                </a:solidFill>
              </a:rPr>
              <a:t>governança</a:t>
            </a:r>
            <a:r>
              <a:rPr lang="pt-BR" sz="2400" dirty="0"/>
              <a:t> </a:t>
            </a:r>
            <a:r>
              <a:rPr lang="pt-BR" sz="2400" dirty="0" smtClean="0"/>
              <a:t>e </a:t>
            </a:r>
            <a:r>
              <a:rPr lang="pt-BR" sz="2400" b="1" dirty="0" smtClean="0">
                <a:solidFill>
                  <a:srgbClr val="118337"/>
                </a:solidFill>
              </a:rPr>
              <a:t>controle </a:t>
            </a:r>
            <a:r>
              <a:rPr lang="pt-BR" sz="2400" b="1" dirty="0">
                <a:solidFill>
                  <a:srgbClr val="118337"/>
                </a:solidFill>
              </a:rPr>
              <a:t>das operações</a:t>
            </a:r>
            <a:r>
              <a:rPr lang="pt-BR" sz="2400" dirty="0"/>
              <a:t> e pela observância das condições de </a:t>
            </a:r>
            <a:r>
              <a:rPr lang="pt-BR" sz="2400" b="1" dirty="0" smtClean="0">
                <a:solidFill>
                  <a:srgbClr val="118337"/>
                </a:solidFill>
              </a:rPr>
              <a:t>segurança</a:t>
            </a:r>
            <a:r>
              <a:rPr lang="pt-BR" sz="2400" dirty="0" smtClean="0"/>
              <a:t>, </a:t>
            </a:r>
            <a:r>
              <a:rPr lang="pt-BR" sz="2400" b="1" dirty="0" smtClean="0">
                <a:solidFill>
                  <a:srgbClr val="118337"/>
                </a:solidFill>
              </a:rPr>
              <a:t>rentabilidade</a:t>
            </a:r>
            <a:r>
              <a:rPr lang="pt-BR" sz="2400" dirty="0" smtClean="0"/>
              <a:t>, </a:t>
            </a:r>
            <a:r>
              <a:rPr lang="pt-BR" sz="2400" b="1" dirty="0" smtClean="0">
                <a:solidFill>
                  <a:srgbClr val="118337"/>
                </a:solidFill>
              </a:rPr>
              <a:t>solvência</a:t>
            </a:r>
            <a:r>
              <a:rPr lang="pt-BR" sz="2400" dirty="0"/>
              <a:t>, </a:t>
            </a:r>
            <a:r>
              <a:rPr lang="pt-BR" sz="2400" b="1" dirty="0">
                <a:solidFill>
                  <a:srgbClr val="118337"/>
                </a:solidFill>
              </a:rPr>
              <a:t>liquidez</a:t>
            </a:r>
            <a:r>
              <a:rPr lang="pt-BR" sz="2400" dirty="0"/>
              <a:t> e </a:t>
            </a:r>
            <a:r>
              <a:rPr lang="pt-BR" sz="2400" b="1" dirty="0">
                <a:solidFill>
                  <a:srgbClr val="118337"/>
                </a:solidFill>
              </a:rPr>
              <a:t>transparência</a:t>
            </a:r>
            <a:r>
              <a:rPr lang="pt-BR" sz="2400" dirty="0"/>
              <a:t> na aplicação dos recursos, segundo o disposto </a:t>
            </a:r>
            <a:r>
              <a:rPr lang="pt-BR" sz="2400" dirty="0" smtClean="0"/>
              <a:t>em Resolução </a:t>
            </a:r>
            <a:r>
              <a:rPr lang="pt-BR" sz="2400" dirty="0"/>
              <a:t>do CMN</a:t>
            </a:r>
            <a:r>
              <a:rPr lang="pt-BR" sz="2400" dirty="0" smtClean="0"/>
              <a:t>. </a:t>
            </a:r>
            <a:r>
              <a:rPr lang="pt-BR" sz="1000" b="1" i="1" dirty="0" smtClean="0"/>
              <a:t>(</a:t>
            </a:r>
            <a:r>
              <a:rPr lang="pt-BR" sz="1000" b="1" i="1" dirty="0"/>
              <a:t>Incluído pela Portaria MPS nº 300, de 03/07/2015)</a:t>
            </a:r>
            <a:r>
              <a:rPr lang="pt-BR" sz="1000" dirty="0"/>
              <a:t> </a:t>
            </a:r>
            <a:endParaRPr lang="pt-BR" sz="1000" dirty="0" smtClean="0"/>
          </a:p>
          <a:p>
            <a:pPr algn="ctr"/>
            <a:endParaRPr lang="pt-BR" sz="2400" dirty="0"/>
          </a:p>
          <a:p>
            <a:pPr algn="ctr"/>
            <a:r>
              <a:rPr lang="pt-BR" sz="2000" b="1" u="sng" dirty="0" err="1" smtClean="0">
                <a:solidFill>
                  <a:srgbClr val="118337"/>
                </a:solidFill>
              </a:rPr>
              <a:t>Obs</a:t>
            </a:r>
            <a:r>
              <a:rPr lang="pt-BR" sz="2000" b="1" u="sng" dirty="0" smtClean="0">
                <a:solidFill>
                  <a:srgbClr val="118337"/>
                </a:solidFill>
              </a:rPr>
              <a:t>: CRP; DAIR (10 mi ou 1 bi); Comitê Investimentos e Adesão ao Pró-Gestão!!!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470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571541" y="2037912"/>
            <a:ext cx="2815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ARCABOUÇO LEGAL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932965" y="2549865"/>
            <a:ext cx="1002605" cy="45722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1350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6023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185/15: PRÓ-GESTÃO RPPS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3290" y="760288"/>
            <a:ext cx="88665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 </a:t>
            </a:r>
            <a:r>
              <a:rPr lang="pt-BR" sz="2400" b="1" dirty="0" smtClean="0">
                <a:solidFill>
                  <a:srgbClr val="008000"/>
                </a:solidFill>
              </a:rPr>
              <a:t>Art</a:t>
            </a:r>
            <a:r>
              <a:rPr lang="pt-BR" sz="2400" b="1" dirty="0">
                <a:solidFill>
                  <a:srgbClr val="008000"/>
                </a:solidFill>
              </a:rPr>
              <a:t>. </a:t>
            </a:r>
            <a:r>
              <a:rPr lang="pt-BR" sz="2400" b="1" dirty="0" smtClean="0">
                <a:solidFill>
                  <a:srgbClr val="008000"/>
                </a:solidFill>
              </a:rPr>
              <a:t>2º: </a:t>
            </a:r>
            <a:r>
              <a:rPr lang="pt-BR" sz="2400" dirty="0"/>
              <a:t>O Pró-Gestão </a:t>
            </a:r>
            <a:r>
              <a:rPr lang="pt-BR" sz="2400" dirty="0" smtClean="0"/>
              <a:t>RPPS (</a:t>
            </a:r>
            <a:r>
              <a:rPr lang="pt-BR" sz="2400" b="1" dirty="0">
                <a:solidFill>
                  <a:srgbClr val="008000"/>
                </a:solidFill>
              </a:rPr>
              <a:t>Programa de Certificação Institucional e Modernização da Gestão dos </a:t>
            </a:r>
            <a:r>
              <a:rPr lang="pt-BR" sz="2400" b="1" dirty="0" smtClean="0">
                <a:solidFill>
                  <a:srgbClr val="008000"/>
                </a:solidFill>
              </a:rPr>
              <a:t>RPPS</a:t>
            </a:r>
            <a:r>
              <a:rPr lang="pt-BR" sz="2400" dirty="0" smtClean="0"/>
              <a:t>) </a:t>
            </a:r>
            <a:r>
              <a:rPr lang="pt-BR" sz="2400" dirty="0"/>
              <a:t>tem por objetivo </a:t>
            </a:r>
            <a:r>
              <a:rPr lang="pt-BR" sz="2400" b="1" dirty="0">
                <a:solidFill>
                  <a:srgbClr val="008000"/>
                </a:solidFill>
              </a:rPr>
              <a:t>incentivar</a:t>
            </a:r>
            <a:r>
              <a:rPr lang="pt-BR" sz="2400" dirty="0"/>
              <a:t> os Regimes </a:t>
            </a:r>
            <a:r>
              <a:rPr lang="pt-BR" sz="2400" dirty="0" smtClean="0"/>
              <a:t>Próprios a </a:t>
            </a:r>
            <a:r>
              <a:rPr lang="pt-BR" sz="2400" b="1" dirty="0">
                <a:solidFill>
                  <a:srgbClr val="008000"/>
                </a:solidFill>
              </a:rPr>
              <a:t>adotarem melhores práticas de gestão previdenciária</a:t>
            </a:r>
            <a:r>
              <a:rPr lang="pt-BR" sz="2400" dirty="0"/>
              <a:t>, que proporcionem </a:t>
            </a:r>
            <a:r>
              <a:rPr lang="pt-BR" sz="2400" b="1" dirty="0">
                <a:solidFill>
                  <a:srgbClr val="008000"/>
                </a:solidFill>
              </a:rPr>
              <a:t>maior controle dos seus ativos e passivos</a:t>
            </a:r>
            <a:r>
              <a:rPr lang="pt-BR" sz="2400" dirty="0"/>
              <a:t> e </a:t>
            </a:r>
            <a:r>
              <a:rPr lang="pt-BR" sz="2400" b="1" dirty="0">
                <a:solidFill>
                  <a:srgbClr val="008000"/>
                </a:solidFill>
              </a:rPr>
              <a:t>mais transparência no relacionamento com os segurados e a sociedade</a:t>
            </a:r>
            <a:r>
              <a:rPr lang="pt-BR" sz="2400" dirty="0"/>
              <a:t>.</a:t>
            </a:r>
          </a:p>
          <a:p>
            <a:pPr algn="ctr"/>
            <a:r>
              <a:rPr lang="pt-BR" sz="2400" b="1" dirty="0"/>
              <a:t> </a:t>
            </a:r>
            <a:endParaRPr lang="pt-BR" sz="2400" dirty="0"/>
          </a:p>
          <a:p>
            <a:pPr algn="ctr"/>
            <a:r>
              <a:rPr lang="pt-BR" sz="2400" b="1" dirty="0">
                <a:solidFill>
                  <a:srgbClr val="008000"/>
                </a:solidFill>
              </a:rPr>
              <a:t>Art. </a:t>
            </a:r>
            <a:r>
              <a:rPr lang="pt-BR" sz="2400" b="1" dirty="0" smtClean="0">
                <a:solidFill>
                  <a:srgbClr val="008000"/>
                </a:solidFill>
              </a:rPr>
              <a:t>3º: </a:t>
            </a:r>
            <a:r>
              <a:rPr lang="pt-BR" sz="2400" dirty="0"/>
              <a:t>A adesão ao Pró-Gestão RPPS será </a:t>
            </a:r>
            <a:r>
              <a:rPr lang="pt-BR" sz="2400" b="1" dirty="0">
                <a:solidFill>
                  <a:srgbClr val="008000"/>
                </a:solidFill>
              </a:rPr>
              <a:t>facultativa</a:t>
            </a:r>
            <a:r>
              <a:rPr lang="pt-BR" sz="2400" dirty="0"/>
              <a:t>, devendo ser formalizada por meio de termo assinado pelos representantes legais do ente federativo e da unidade gestora do RPPS.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776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6023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PORTARIA MPS Nº 185/15: PRÓ-GESTÃO RPPS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5336" y="1119888"/>
            <a:ext cx="872263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8000"/>
                </a:solidFill>
              </a:rPr>
              <a:t>Art. </a:t>
            </a:r>
            <a:r>
              <a:rPr lang="pt-BR" sz="2800" b="1" dirty="0" smtClean="0">
                <a:solidFill>
                  <a:srgbClr val="008000"/>
                </a:solidFill>
              </a:rPr>
              <a:t>4º: </a:t>
            </a:r>
            <a:r>
              <a:rPr lang="pt-BR" sz="2800" dirty="0"/>
              <a:t>A certificação institucional no âmbito do Pró-Gestão RPPS será concedida aos RPPS que cumprirem ações nas dimensões de </a:t>
            </a:r>
            <a:r>
              <a:rPr lang="pt-BR" sz="2800" b="1" dirty="0">
                <a:solidFill>
                  <a:srgbClr val="008000"/>
                </a:solidFill>
              </a:rPr>
              <a:t>Controles Internos</a:t>
            </a:r>
            <a:r>
              <a:rPr lang="pt-BR" sz="2800" dirty="0"/>
              <a:t>, </a:t>
            </a:r>
            <a:r>
              <a:rPr lang="pt-BR" sz="2800" b="1" dirty="0">
                <a:solidFill>
                  <a:srgbClr val="008000"/>
                </a:solidFill>
              </a:rPr>
              <a:t>Governança Corporativa</a:t>
            </a:r>
            <a:r>
              <a:rPr lang="pt-BR" sz="2800" dirty="0"/>
              <a:t> e </a:t>
            </a:r>
            <a:r>
              <a:rPr lang="pt-BR" sz="2800" b="1" dirty="0">
                <a:solidFill>
                  <a:srgbClr val="008000"/>
                </a:solidFill>
              </a:rPr>
              <a:t>Educação Previdenciária</a:t>
            </a:r>
            <a:r>
              <a:rPr lang="pt-BR" sz="2800" dirty="0"/>
              <a:t>, constará de </a:t>
            </a:r>
            <a:r>
              <a:rPr lang="pt-BR" sz="2800" b="1" dirty="0" smtClean="0">
                <a:solidFill>
                  <a:srgbClr val="008000"/>
                </a:solidFill>
              </a:rPr>
              <a:t>4 </a:t>
            </a:r>
            <a:r>
              <a:rPr lang="pt-BR" sz="2800" b="1" dirty="0">
                <a:solidFill>
                  <a:srgbClr val="008000"/>
                </a:solidFill>
              </a:rPr>
              <a:t>níveis de aderência</a:t>
            </a:r>
            <a:r>
              <a:rPr lang="pt-BR" sz="2800" dirty="0"/>
              <a:t> e terá </a:t>
            </a:r>
            <a:r>
              <a:rPr lang="pt-BR" sz="2800" b="1" dirty="0">
                <a:solidFill>
                  <a:srgbClr val="008000"/>
                </a:solidFill>
              </a:rPr>
              <a:t>prazo de validade de </a:t>
            </a:r>
            <a:r>
              <a:rPr lang="pt-BR" sz="2800" b="1" dirty="0" smtClean="0">
                <a:solidFill>
                  <a:srgbClr val="008000"/>
                </a:solidFill>
              </a:rPr>
              <a:t>3 anos</a:t>
            </a:r>
            <a:r>
              <a:rPr lang="pt-BR" sz="2800" dirty="0" smtClean="0"/>
              <a:t>.</a:t>
            </a:r>
          </a:p>
          <a:p>
            <a:pPr algn="ctr"/>
            <a:endParaRPr lang="pt-BR" sz="2800" dirty="0"/>
          </a:p>
          <a:p>
            <a:pPr algn="ctr"/>
            <a:r>
              <a:rPr lang="pt-BR" sz="2000" b="1" u="sng" dirty="0" err="1" smtClean="0">
                <a:solidFill>
                  <a:srgbClr val="008000"/>
                </a:solidFill>
              </a:rPr>
              <a:t>Obs</a:t>
            </a:r>
            <a:r>
              <a:rPr lang="pt-BR" sz="2000" b="1" u="sng" dirty="0" smtClean="0">
                <a:solidFill>
                  <a:srgbClr val="008000"/>
                </a:solidFill>
              </a:rPr>
              <a:t>: Está em Audiência Pública o Manual do Pró-Gestão!</a:t>
            </a:r>
            <a:endParaRPr lang="pt-BR" sz="2000" b="1" u="sng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678320"/>
            <a:ext cx="3668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RESOLUÇÃO CMN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Nº 3.922/10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Nº 4.392/14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-64972" y="2486873"/>
            <a:ext cx="1395709" cy="45726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571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5" y="724830"/>
            <a:ext cx="862284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333436"/>
                </a:solidFill>
              </a:rPr>
              <a:t>Art. 1º Fica estabelecido que os </a:t>
            </a:r>
            <a:r>
              <a:rPr lang="pt-BR" sz="3200" b="1" dirty="0" smtClean="0">
                <a:solidFill>
                  <a:srgbClr val="008000"/>
                </a:solidFill>
              </a:rPr>
              <a:t>recursos</a:t>
            </a:r>
            <a:r>
              <a:rPr lang="pt-BR" sz="3200" b="1" dirty="0" smtClean="0">
                <a:solidFill>
                  <a:srgbClr val="333436"/>
                </a:solidFill>
              </a:rPr>
              <a:t> dos Regimes Próprios de Previdência Social instituídos pela União, Estados, Distrito Federal e Municípios, nos termos da Lei nº 9.717/98, </a:t>
            </a:r>
            <a:r>
              <a:rPr lang="pt-BR" sz="3200" b="1" dirty="0" smtClean="0">
                <a:solidFill>
                  <a:srgbClr val="008000"/>
                </a:solidFill>
              </a:rPr>
              <a:t>devem</a:t>
            </a:r>
            <a:r>
              <a:rPr lang="pt-BR" sz="3200" b="1" dirty="0" smtClean="0">
                <a:solidFill>
                  <a:srgbClr val="333436"/>
                </a:solidFill>
              </a:rPr>
              <a:t> ser aplicados conforme as disposições desta Resolução, tendo presentes as condições de </a:t>
            </a:r>
            <a:r>
              <a:rPr lang="pt-BR" sz="3200" b="1" dirty="0" smtClean="0">
                <a:solidFill>
                  <a:srgbClr val="008000"/>
                </a:solidFill>
              </a:rPr>
              <a:t>SEGURANÇA</a:t>
            </a:r>
            <a:r>
              <a:rPr lang="pt-BR" sz="3200" b="1" dirty="0" smtClean="0">
                <a:solidFill>
                  <a:srgbClr val="333436"/>
                </a:solidFill>
              </a:rPr>
              <a:t>, </a:t>
            </a:r>
            <a:r>
              <a:rPr lang="pt-BR" sz="3200" b="1" dirty="0" smtClean="0">
                <a:solidFill>
                  <a:srgbClr val="008000"/>
                </a:solidFill>
              </a:rPr>
              <a:t>RENTABILIDADE</a:t>
            </a:r>
            <a:r>
              <a:rPr lang="pt-BR" sz="3200" b="1" dirty="0" smtClean="0">
                <a:solidFill>
                  <a:srgbClr val="333436"/>
                </a:solidFill>
              </a:rPr>
              <a:t>, </a:t>
            </a:r>
            <a:r>
              <a:rPr lang="pt-BR" sz="3200" b="1" dirty="0" smtClean="0">
                <a:solidFill>
                  <a:srgbClr val="008000"/>
                </a:solidFill>
              </a:rPr>
              <a:t>SOLVÊNCIA</a:t>
            </a:r>
            <a:r>
              <a:rPr lang="pt-BR" sz="3200" b="1" dirty="0" smtClean="0">
                <a:solidFill>
                  <a:srgbClr val="333436"/>
                </a:solidFill>
              </a:rPr>
              <a:t>, </a:t>
            </a:r>
            <a:r>
              <a:rPr lang="pt-BR" sz="3200" b="1" dirty="0" smtClean="0">
                <a:solidFill>
                  <a:srgbClr val="008000"/>
                </a:solidFill>
              </a:rPr>
              <a:t>LIQUIDEZ</a:t>
            </a:r>
            <a:r>
              <a:rPr lang="pt-BR" sz="3200" b="1" dirty="0" smtClean="0">
                <a:solidFill>
                  <a:srgbClr val="333436"/>
                </a:solidFill>
              </a:rPr>
              <a:t> e </a:t>
            </a:r>
            <a:r>
              <a:rPr lang="pt-BR" sz="3200" b="1" dirty="0" smtClean="0">
                <a:solidFill>
                  <a:srgbClr val="008000"/>
                </a:solidFill>
              </a:rPr>
              <a:t>TRANSPARÊNCIA</a:t>
            </a:r>
            <a:r>
              <a:rPr lang="pt-BR" sz="3200" b="1" dirty="0" smtClean="0">
                <a:solidFill>
                  <a:srgbClr val="333436"/>
                </a:solidFill>
              </a:rPr>
              <a:t>.</a:t>
            </a:r>
          </a:p>
          <a:p>
            <a:endParaRPr lang="en-US" b="1" dirty="0">
              <a:solidFill>
                <a:srgbClr val="33343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336" y="85186"/>
            <a:ext cx="6536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RESOLUÇÕES CMN Nº 3.922/10 e 4.392/14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985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36" y="85186"/>
            <a:ext cx="4719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RESOLUÇÃO CMN Nº 3.922/10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770160"/>
            <a:ext cx="9144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5 INDAGAÇÕES FUNDAMENTAIS:</a:t>
            </a:r>
          </a:p>
          <a:p>
            <a:r>
              <a:rPr lang="pt-BR" sz="2400" b="1" dirty="0" smtClean="0">
                <a:solidFill>
                  <a:srgbClr val="333436"/>
                </a:solidFill>
              </a:rPr>
              <a:t>                  </a:t>
            </a:r>
            <a:r>
              <a:rPr lang="pt-BR" sz="2800" b="1" dirty="0" smtClean="0">
                <a:solidFill>
                  <a:srgbClr val="118337"/>
                </a:solidFill>
              </a:rPr>
              <a:t>PRINCÍPIOS</a:t>
            </a:r>
            <a:r>
              <a:rPr lang="pt-BR" sz="2400" b="1" dirty="0" smtClean="0">
                <a:solidFill>
                  <a:srgbClr val="333436"/>
                </a:solidFill>
              </a:rPr>
              <a:t>	</a:t>
            </a:r>
            <a:r>
              <a:rPr lang="pt-BR" sz="4000" dirty="0"/>
              <a:t>			       </a:t>
            </a:r>
            <a:r>
              <a:rPr lang="pt-BR" sz="2800" b="1" dirty="0" smtClean="0">
                <a:solidFill>
                  <a:srgbClr val="FF0000"/>
                </a:solidFill>
              </a:rPr>
              <a:t>EU VOU:...........</a:t>
            </a:r>
          </a:p>
          <a:p>
            <a:pPr algn="ctr"/>
            <a:endParaRPr lang="pt-BR" sz="14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* </a:t>
            </a:r>
            <a:r>
              <a:rPr lang="pt-BR" sz="2400" b="1" dirty="0" smtClean="0">
                <a:solidFill>
                  <a:srgbClr val="1A9884"/>
                </a:solidFill>
              </a:rPr>
              <a:t>SEGURANÇA </a:t>
            </a:r>
            <a:r>
              <a:rPr lang="pt-BR" sz="2400" b="1" dirty="0" smtClean="0">
                <a:solidFill>
                  <a:srgbClr val="333436"/>
                </a:solidFill>
              </a:rPr>
              <a:t>                              “CONTROLAR RISCOS?”</a:t>
            </a: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* </a:t>
            </a:r>
            <a:r>
              <a:rPr lang="pt-BR" sz="2400" b="1" dirty="0" smtClean="0">
                <a:solidFill>
                  <a:srgbClr val="1A9884"/>
                </a:solidFill>
              </a:rPr>
              <a:t>RENTABILIDADE</a:t>
            </a:r>
            <a:r>
              <a:rPr lang="pt-BR" sz="2400" b="1" dirty="0" smtClean="0">
                <a:solidFill>
                  <a:srgbClr val="00FF00"/>
                </a:solidFill>
              </a:rPr>
              <a:t>    </a:t>
            </a:r>
            <a:r>
              <a:rPr lang="pt-BR" sz="2400" b="1" dirty="0" smtClean="0">
                <a:solidFill>
                  <a:srgbClr val="333436"/>
                </a:solidFill>
              </a:rPr>
              <a:t>                “BATER A META ATUARIAL?”</a:t>
            </a: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* </a:t>
            </a:r>
            <a:r>
              <a:rPr lang="pt-BR" sz="2400" b="1" dirty="0" smtClean="0">
                <a:solidFill>
                  <a:srgbClr val="1A9884"/>
                </a:solidFill>
              </a:rPr>
              <a:t>SOLVÊNCIA</a:t>
            </a:r>
            <a:r>
              <a:rPr lang="pt-BR" sz="2400" b="1" dirty="0" smtClean="0">
                <a:solidFill>
                  <a:srgbClr val="333436"/>
                </a:solidFill>
              </a:rPr>
              <a:t>                              “RECEBER OU NÃO VOU?”</a:t>
            </a: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* </a:t>
            </a:r>
            <a:r>
              <a:rPr lang="pt-BR" sz="2400" b="1" dirty="0" smtClean="0">
                <a:solidFill>
                  <a:srgbClr val="1A9884"/>
                </a:solidFill>
              </a:rPr>
              <a:t>LIQUIDEZ  </a:t>
            </a:r>
            <a:r>
              <a:rPr lang="pt-BR" sz="2400" b="1" dirty="0" smtClean="0">
                <a:solidFill>
                  <a:srgbClr val="333436"/>
                </a:solidFill>
              </a:rPr>
              <a:t>                       “TER DINHEIRO PARA PAGAR?”</a:t>
            </a: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* </a:t>
            </a:r>
            <a:r>
              <a:rPr lang="pt-BR" sz="2400" b="1" dirty="0" smtClean="0">
                <a:solidFill>
                  <a:srgbClr val="1A9884"/>
                </a:solidFill>
              </a:rPr>
              <a:t>TRANSPARÊNCIA  </a:t>
            </a:r>
            <a:r>
              <a:rPr lang="pt-BR" sz="2400" b="1" dirty="0" smtClean="0">
                <a:solidFill>
                  <a:srgbClr val="333436"/>
                </a:solidFill>
              </a:rPr>
              <a:t>   “DISPONIBILIZAR INFORMAÇÕES?”</a:t>
            </a:r>
          </a:p>
        </p:txBody>
      </p:sp>
      <p:pic>
        <p:nvPicPr>
          <p:cNvPr id="6" name="Imagem 5" descr="C:\LDB EMPRESAS 2016\IMAGENS OK\traffic_light_red_stop_1600_clr_399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797" y="819813"/>
            <a:ext cx="1313793" cy="342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ector de seta reta 7"/>
          <p:cNvCxnSpPr/>
          <p:nvPr/>
        </p:nvCxnSpPr>
        <p:spPr>
          <a:xfrm>
            <a:off x="7630274" y="1626740"/>
            <a:ext cx="47296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0198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76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RESOLUÇÃO Nº 3.922/10: ALOCAÇÃO DE RECURSOS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56232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Art.2º Observadas as limitações e condições estabelecidas nesta Resolução, os </a:t>
            </a:r>
            <a:r>
              <a:rPr lang="pt-BR" sz="2400" b="1" dirty="0" smtClean="0">
                <a:solidFill>
                  <a:srgbClr val="008000"/>
                </a:solidFill>
              </a:rPr>
              <a:t>recursos dos RPPS devem </a:t>
            </a:r>
            <a:r>
              <a:rPr lang="pt-BR" sz="2400" b="1" dirty="0" smtClean="0">
                <a:solidFill>
                  <a:srgbClr val="333436"/>
                </a:solidFill>
              </a:rPr>
              <a:t>ser alocados nos seguintes segmentos de aplicação:</a:t>
            </a:r>
          </a:p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 </a:t>
            </a:r>
          </a:p>
          <a:p>
            <a:endParaRPr lang="pt-BR" sz="2400" b="1" dirty="0" smtClean="0">
              <a:solidFill>
                <a:srgbClr val="333436"/>
              </a:solidFill>
            </a:endParaRPr>
          </a:p>
          <a:p>
            <a:pPr algn="ctr"/>
            <a:endParaRPr lang="pt-BR" sz="2400" b="1" dirty="0" smtClean="0">
              <a:solidFill>
                <a:srgbClr val="333436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994" y="1849075"/>
            <a:ext cx="5680349" cy="301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 explicativo em forma de nuvem 8"/>
          <p:cNvSpPr/>
          <p:nvPr/>
        </p:nvSpPr>
        <p:spPr>
          <a:xfrm>
            <a:off x="6132343" y="1377601"/>
            <a:ext cx="2874451" cy="2039007"/>
          </a:xfrm>
          <a:prstGeom prst="cloudCallout">
            <a:avLst>
              <a:gd name="adj1" fmla="val -68004"/>
              <a:gd name="adj2" fmla="val 67655"/>
            </a:avLst>
          </a:prstGeom>
          <a:solidFill>
            <a:srgbClr val="00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521213" y="1696003"/>
            <a:ext cx="2123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Art. 6º: Para fins de cômputo dos limites da Resolução, NÃO são consideradas as aplicações no segmento de Imóveis.</a:t>
            </a:r>
            <a:endParaRPr lang="pt-BR" sz="14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2158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904348"/>
            <a:ext cx="3668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SEGMENTO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RENDA FIXA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247605" y="2427525"/>
            <a:ext cx="770560" cy="45719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9709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36" y="85186"/>
            <a:ext cx="6471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SEGMENTO DE RENDA FIXA: 2 PRINCIPAIS ATIVOS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3" name="Cubo 2"/>
          <p:cNvSpPr/>
          <p:nvPr/>
        </p:nvSpPr>
        <p:spPr>
          <a:xfrm>
            <a:off x="5250100" y="1571945"/>
            <a:ext cx="2661007" cy="2147299"/>
          </a:xfrm>
          <a:prstGeom prst="cube">
            <a:avLst/>
          </a:prstGeom>
          <a:solidFill>
            <a:srgbClr val="11833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FUNDOS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DE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INVESTIMENTO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7" name="Cubo 6"/>
          <p:cNvSpPr/>
          <p:nvPr/>
        </p:nvSpPr>
        <p:spPr>
          <a:xfrm>
            <a:off x="1138718" y="1559959"/>
            <a:ext cx="2661007" cy="2147299"/>
          </a:xfrm>
          <a:prstGeom prst="cube">
            <a:avLst/>
          </a:prstGeom>
          <a:solidFill>
            <a:srgbClr val="1A9E8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TÍTULOS </a:t>
            </a:r>
          </a:p>
          <a:p>
            <a:pPr algn="ctr"/>
            <a:r>
              <a:rPr lang="pt-BR" sz="2000" b="1" dirty="0" smtClean="0"/>
              <a:t>PÚBLICOS </a:t>
            </a:r>
          </a:p>
          <a:p>
            <a:pPr algn="ctr"/>
            <a:r>
              <a:rPr lang="pt-BR" sz="2000" b="1" dirty="0" smtClean="0"/>
              <a:t>FEDERAIS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379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904348"/>
            <a:ext cx="3668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DÍVIDA 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PÚBLICA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FEDERAL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-4115" y="2679244"/>
            <a:ext cx="1273999" cy="45720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127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36" y="85186"/>
            <a:ext cx="596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DÍVIDA PÚBLICA FEDERAL (DPF): 06/16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8091" y="2048531"/>
            <a:ext cx="38481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7851" y="3457247"/>
            <a:ext cx="40957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153" y="798170"/>
            <a:ext cx="46386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615763" y="4402365"/>
            <a:ext cx="2125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 algn="ctr"/>
            <a:r>
              <a:rPr lang="pt-BR" sz="1200" b="1" dirty="0" smtClean="0">
                <a:solidFill>
                  <a:srgbClr val="333436"/>
                </a:solidFill>
              </a:rPr>
              <a:t>(www.tesouro.fazenda.gov.br)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3102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16" y="672280"/>
            <a:ext cx="89486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ARTIGO 1º LEI Nº 9.717/98 (LEI GERAL DA PREVIDÊNCIA NO SERVIÇO PÚBLICO): </a:t>
            </a:r>
            <a:r>
              <a:rPr lang="pt-BR" dirty="0" smtClean="0">
                <a:solidFill>
                  <a:srgbClr val="333436"/>
                </a:solidFill>
              </a:rPr>
              <a:t>“ Os RPPS dos servidores públicos da União, dos Estados, do Distrito Federal e dos Municípios, dos militares dos Estados e do Distrito Federal deverão ser organizados, baseados em normas gerais de contabilidade e atuária, de modo a garantir o seu </a:t>
            </a:r>
            <a:r>
              <a:rPr lang="pt-BR" dirty="0" smtClean="0">
                <a:solidFill>
                  <a:srgbClr val="118337"/>
                </a:solidFill>
              </a:rPr>
              <a:t>equilíbrio financeiro e atuarial</a:t>
            </a:r>
            <a:r>
              <a:rPr lang="pt-BR" dirty="0" smtClean="0"/>
              <a:t>, </a:t>
            </a:r>
            <a:r>
              <a:rPr lang="pt-BR" dirty="0" smtClean="0">
                <a:solidFill>
                  <a:srgbClr val="333436"/>
                </a:solidFill>
              </a:rPr>
              <a:t>observados os seguintes critérios...”</a:t>
            </a:r>
          </a:p>
          <a:p>
            <a:pPr algn="ctr"/>
            <a:endParaRPr lang="pt-BR" b="1" dirty="0" smtClean="0">
              <a:solidFill>
                <a:srgbClr val="333436"/>
              </a:solidFill>
            </a:endParaRPr>
          </a:p>
          <a:p>
            <a:pPr algn="ctr"/>
            <a:r>
              <a:rPr lang="pt-BR" b="1" dirty="0" smtClean="0"/>
              <a:t>ARTIGO 8º PORTARIA MPS Nº 402/08 (REGULAMENTAÇÃO DA LEI Nº 9.717/98):  </a:t>
            </a:r>
            <a:r>
              <a:rPr lang="pt-BR" b="1" dirty="0" smtClean="0">
                <a:solidFill>
                  <a:srgbClr val="333436"/>
                </a:solidFill>
              </a:rPr>
              <a:t>“</a:t>
            </a:r>
            <a:r>
              <a:rPr lang="pt-BR" dirty="0" smtClean="0"/>
              <a:t>Ao RPPS deverá ser garantido o </a:t>
            </a:r>
            <a:r>
              <a:rPr lang="pt-BR" b="1" dirty="0" smtClean="0">
                <a:solidFill>
                  <a:srgbClr val="118337"/>
                </a:solidFill>
              </a:rPr>
              <a:t>equilíbrio financeiro e atuarial </a:t>
            </a:r>
            <a:r>
              <a:rPr lang="pt-BR" dirty="0" smtClean="0"/>
              <a:t>em conformidade com a avaliação atuarial inicial e as reavaliações realizadas em cada exercício financeiro para a organização e revisão do plano de custeio e de benefícios.</a:t>
            </a:r>
          </a:p>
          <a:p>
            <a:pPr algn="ctr"/>
            <a:endParaRPr lang="pt-BR" dirty="0" smtClean="0"/>
          </a:p>
          <a:p>
            <a:pPr algn="ctr"/>
            <a:r>
              <a:rPr lang="pt-BR" b="1" dirty="0" smtClean="0"/>
              <a:t>ARTIGO 5º, INCISO II, PORTARIA Nº 204/08 (CRP): </a:t>
            </a:r>
            <a:r>
              <a:rPr lang="pt-BR" dirty="0" smtClean="0"/>
              <a:t>“ A observância do </a:t>
            </a:r>
            <a:r>
              <a:rPr lang="pt-BR" b="1" dirty="0" smtClean="0">
                <a:solidFill>
                  <a:srgbClr val="118337"/>
                </a:solidFill>
              </a:rPr>
              <a:t>equilíbrio financeiro e atuarial</a:t>
            </a:r>
            <a:r>
              <a:rPr lang="pt-BR" dirty="0" smtClean="0"/>
              <a:t>, correspondente à implementação, em lei, atendidos os parâmetros estabelecidos pelas Normas de Atuária aplicáveis aos RPPS, ...”</a:t>
            </a:r>
          </a:p>
          <a:p>
            <a:pPr algn="ctr"/>
            <a:endParaRPr lang="pt-BR" dirty="0" smtClean="0"/>
          </a:p>
          <a:p>
            <a:pPr algn="ctr"/>
            <a:endParaRPr lang="pt-BR" b="1" dirty="0" smtClean="0">
              <a:solidFill>
                <a:srgbClr val="333436"/>
              </a:solidFill>
            </a:endParaRPr>
          </a:p>
          <a:p>
            <a:pPr algn="ctr"/>
            <a:endParaRPr lang="en-US" b="1" dirty="0">
              <a:solidFill>
                <a:srgbClr val="33343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336" y="85186"/>
            <a:ext cx="5675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EQUILÍBRIO FINANCEIRO E ATUARIAL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5974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354" y="85186"/>
            <a:ext cx="7370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DÍVIDA PÚBLICA FEDERAL (DPF): POR INDEXADOR 06/16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3331" y="746234"/>
            <a:ext cx="5084215" cy="403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189973" y="4561901"/>
            <a:ext cx="18229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 algn="ctr"/>
            <a:r>
              <a:rPr lang="pt-BR" sz="1000" b="1" dirty="0" smtClean="0">
                <a:solidFill>
                  <a:srgbClr val="333436"/>
                </a:solidFill>
              </a:rPr>
              <a:t>(www.tesouro.fazenda.gov.br)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0426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763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DÍVIDA PÚBLICA FEDERAL: PRAZO DE VENCIMENTO: 06/16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7149" y="727453"/>
            <a:ext cx="6735319" cy="40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018418" y="4552288"/>
            <a:ext cx="2125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 algn="ctr"/>
            <a:r>
              <a:rPr lang="pt-BR" sz="1200" b="1" dirty="0" smtClean="0">
                <a:solidFill>
                  <a:srgbClr val="333436"/>
                </a:solidFill>
              </a:rPr>
              <a:t>(www.tesouro.fazenda.gov.br)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3591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719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DÍVIDA PÚBLICA FEDERAL: DETENTORES DA DPF: 06/16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1945" y="699708"/>
            <a:ext cx="5973172" cy="41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862008" y="4526229"/>
            <a:ext cx="2125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 algn="ctr"/>
            <a:r>
              <a:rPr lang="pt-BR" sz="1200" b="1" dirty="0" smtClean="0">
                <a:solidFill>
                  <a:srgbClr val="333436"/>
                </a:solidFill>
              </a:rPr>
              <a:t>(www.tesouro.fazenda.gov.br)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5579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3751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RESERVAS INTERNACIONAIS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23393" y="725224"/>
            <a:ext cx="519211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/>
              <a:t>Posição em</a:t>
            </a:r>
          </a:p>
          <a:p>
            <a:pPr algn="ctr"/>
            <a:endParaRPr lang="pt-BR" sz="1400" dirty="0" smtClean="0"/>
          </a:p>
          <a:p>
            <a:pPr algn="ctr"/>
            <a:r>
              <a:rPr lang="pt-BR" sz="5400" dirty="0" smtClean="0"/>
              <a:t>28/09/2016</a:t>
            </a:r>
          </a:p>
          <a:p>
            <a:pPr algn="ctr"/>
            <a:endParaRPr lang="pt-BR" sz="1400" dirty="0" smtClean="0"/>
          </a:p>
          <a:p>
            <a:pPr algn="ctr"/>
            <a:r>
              <a:rPr lang="pt-BR" sz="5400" dirty="0" smtClean="0"/>
              <a:t>é</a:t>
            </a:r>
          </a:p>
          <a:p>
            <a:pPr algn="ctr"/>
            <a:endParaRPr lang="pt-BR" sz="1400" dirty="0" smtClean="0"/>
          </a:p>
          <a:p>
            <a:pPr algn="ctr"/>
            <a:r>
              <a:rPr lang="pt-BR" sz="5400" dirty="0" smtClean="0"/>
              <a:t> US$ 377 BILHÕES</a:t>
            </a:r>
            <a:endParaRPr lang="pt-BR" sz="5400" dirty="0"/>
          </a:p>
        </p:txBody>
      </p:sp>
      <p:pic>
        <p:nvPicPr>
          <p:cNvPr id="9" name="Imagem 8" descr="C:\LDB EMPRESAS 2016\IMAGENS APRESENTAÇÕES\FIGURAS\hundred_dollar_bills_pc_1600_clr_123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702" y="1828789"/>
            <a:ext cx="234461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C:\LDB EMPRESAS 2016\IMAGENS APRESENTAÇÕES\FIGURAS\hundred_dollar_bills_pc_1600_clr_123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9472" y="1834049"/>
            <a:ext cx="234461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6883028" y="4510876"/>
            <a:ext cx="2125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 algn="ctr"/>
            <a:r>
              <a:rPr lang="pt-BR" sz="1200" b="1" dirty="0" smtClean="0">
                <a:solidFill>
                  <a:srgbClr val="333436"/>
                </a:solidFill>
              </a:rPr>
              <a:t>(www.tesouro.fazenda.gov.br)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7546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904348"/>
            <a:ext cx="3668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TÍTULOS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PÚBLICOS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FEDERAIS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-4115" y="2679244"/>
            <a:ext cx="1273999" cy="45720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7980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36" y="85186"/>
            <a:ext cx="5109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TIPOS DE TÍTULOS PÚBLICOS FEDERAIS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AutoShape 6"/>
          <p:cNvSpPr>
            <a:spLocks/>
          </p:cNvSpPr>
          <p:nvPr/>
        </p:nvSpPr>
        <p:spPr bwMode="auto">
          <a:xfrm>
            <a:off x="6094155" y="1566060"/>
            <a:ext cx="287338" cy="1346547"/>
          </a:xfrm>
          <a:prstGeom prst="rightBrace">
            <a:avLst>
              <a:gd name="adj1" fmla="val 50370"/>
              <a:gd name="adj2" fmla="val 48162"/>
            </a:avLst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schemeClr val="accent4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535575" y="198878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>
                <a:solidFill>
                  <a:srgbClr val="008000"/>
                </a:solidFill>
                <a:latin typeface="+mn-lt"/>
                <a:cs typeface="Arial" charset="0"/>
              </a:rPr>
              <a:t>Pré Fixado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263592" y="751070"/>
            <a:ext cx="892543" cy="688305"/>
          </a:xfrm>
          <a:prstGeom prst="roundRect">
            <a:avLst/>
          </a:prstGeom>
          <a:solidFill>
            <a:srgbClr val="11833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LFT</a:t>
            </a:r>
          </a:p>
        </p:txBody>
      </p:sp>
      <p:sp>
        <p:nvSpPr>
          <p:cNvPr id="9" name="Retângulo 8"/>
          <p:cNvSpPr/>
          <p:nvPr/>
        </p:nvSpPr>
        <p:spPr>
          <a:xfrm>
            <a:off x="1997075" y="881675"/>
            <a:ext cx="3494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latin typeface="+mn-lt"/>
                <a:cs typeface="Arial" charset="0"/>
              </a:rPr>
              <a:t> </a:t>
            </a:r>
            <a:r>
              <a:rPr lang="pt-BR" sz="2000" b="1" dirty="0">
                <a:solidFill>
                  <a:srgbClr val="333436"/>
                </a:solidFill>
              </a:rPr>
              <a:t>Letras Financeiras do Tesouro :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05778" y="1667335"/>
            <a:ext cx="3170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latin typeface="+mn-lt"/>
                <a:cs typeface="Arial" charset="0"/>
              </a:rPr>
              <a:t> </a:t>
            </a:r>
            <a:r>
              <a:rPr lang="pt-BR" sz="2000" b="1" dirty="0">
                <a:solidFill>
                  <a:srgbClr val="333436"/>
                </a:solidFill>
              </a:rPr>
              <a:t>Letras do Tesouro Nacional: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000690" y="2512498"/>
            <a:ext cx="4162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latin typeface="+mn-lt"/>
                <a:cs typeface="Arial" charset="0"/>
              </a:rPr>
              <a:t> </a:t>
            </a:r>
            <a:r>
              <a:rPr lang="pt-BR" sz="2000" b="1" dirty="0">
                <a:solidFill>
                  <a:srgbClr val="333436"/>
                </a:solidFill>
              </a:rPr>
              <a:t>Notas do Tesouro Nacional  – Série F: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995373" y="3339213"/>
            <a:ext cx="4189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latin typeface="+mn-lt"/>
                <a:cs typeface="Arial" charset="0"/>
              </a:rPr>
              <a:t> </a:t>
            </a:r>
            <a:r>
              <a:rPr lang="pt-BR" sz="2000" b="1" dirty="0">
                <a:solidFill>
                  <a:srgbClr val="333436"/>
                </a:solidFill>
              </a:rPr>
              <a:t>Notas do Tesouro Nacional  – Série B: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977528" y="4124433"/>
            <a:ext cx="4181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333436"/>
                </a:solidFill>
              </a:rPr>
              <a:t> Notas do Tesouro Nacional  – Série C: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523285" y="860655"/>
            <a:ext cx="2951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>
                <a:solidFill>
                  <a:srgbClr val="008000"/>
                </a:solidFill>
                <a:latin typeface="+mn-lt"/>
                <a:cs typeface="Arial" charset="0"/>
              </a:rPr>
              <a:t>Pós Fixado à </a:t>
            </a:r>
            <a:r>
              <a:rPr lang="pt-BR" sz="2000" b="1" dirty="0" err="1">
                <a:solidFill>
                  <a:srgbClr val="008000"/>
                </a:solidFill>
                <a:latin typeface="+mn-lt"/>
                <a:cs typeface="Arial" charset="0"/>
              </a:rPr>
              <a:t>Selic</a:t>
            </a:r>
            <a:endParaRPr lang="pt-BR" sz="2000" b="1" dirty="0">
              <a:solidFill>
                <a:srgbClr val="008000"/>
              </a:solidFill>
              <a:latin typeface="+mn-lt"/>
              <a:cs typeface="Arial" charset="0"/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58342" y="1576110"/>
            <a:ext cx="908303" cy="688305"/>
          </a:xfrm>
          <a:prstGeom prst="roundRect">
            <a:avLst/>
          </a:prstGeom>
          <a:solidFill>
            <a:srgbClr val="008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 smtClean="0"/>
              <a:t>LTN</a:t>
            </a:r>
            <a:endParaRPr lang="pt-BR" sz="2800" dirty="0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58502" y="2390640"/>
            <a:ext cx="1245146" cy="688305"/>
          </a:xfrm>
          <a:prstGeom prst="roundRect">
            <a:avLst/>
          </a:prstGeom>
          <a:solidFill>
            <a:srgbClr val="00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 smtClean="0"/>
              <a:t>NTNF</a:t>
            </a:r>
            <a:endParaRPr lang="pt-BR" sz="2800" dirty="0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153252" y="3226190"/>
            <a:ext cx="1245146" cy="688305"/>
          </a:xfrm>
          <a:prstGeom prst="roundRect">
            <a:avLst/>
          </a:prstGeom>
          <a:solidFill>
            <a:srgbClr val="1A988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 smtClean="0"/>
              <a:t>NTNB</a:t>
            </a:r>
            <a:endParaRPr lang="pt-BR" sz="2800" dirty="0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58512" y="4072250"/>
            <a:ext cx="1245146" cy="688305"/>
          </a:xfrm>
          <a:prstGeom prst="roundRect">
            <a:avLst/>
          </a:prstGeom>
          <a:solidFill>
            <a:srgbClr val="00FF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 smtClean="0"/>
              <a:t>NTNC</a:t>
            </a:r>
            <a:endParaRPr lang="pt-BR" sz="2800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487835" y="3318193"/>
            <a:ext cx="2771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>
                <a:solidFill>
                  <a:srgbClr val="008000"/>
                </a:solidFill>
                <a:cs typeface="Arial" charset="0"/>
              </a:rPr>
              <a:t>IPCA + Cupom % </a:t>
            </a:r>
            <a:r>
              <a:rPr lang="pt-BR" sz="2000" b="1" dirty="0" err="1">
                <a:solidFill>
                  <a:srgbClr val="008000"/>
                </a:solidFill>
                <a:cs typeface="Arial" charset="0"/>
              </a:rPr>
              <a:t>a.a.</a:t>
            </a:r>
            <a:endParaRPr lang="pt-BR" sz="2000" b="1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498345" y="4095933"/>
            <a:ext cx="2771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rgbClr val="008000"/>
                </a:solidFill>
                <a:cs typeface="Arial" charset="0"/>
              </a:rPr>
              <a:t>IGPM </a:t>
            </a:r>
            <a:r>
              <a:rPr lang="pt-BR" sz="2000" b="1" dirty="0">
                <a:solidFill>
                  <a:srgbClr val="008000"/>
                </a:solidFill>
                <a:cs typeface="Arial" charset="0"/>
              </a:rPr>
              <a:t>+ Cupom % </a:t>
            </a:r>
            <a:r>
              <a:rPr lang="pt-BR" sz="2000" b="1" dirty="0" err="1">
                <a:solidFill>
                  <a:srgbClr val="008000"/>
                </a:solidFill>
                <a:cs typeface="Arial" charset="0"/>
              </a:rPr>
              <a:t>a.a.</a:t>
            </a:r>
            <a:endParaRPr lang="pt-BR" sz="2000" b="1" dirty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20014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60922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8000"/>
                </a:solidFill>
              </a:rPr>
              <a:t>VANTAGENS</a:t>
            </a:r>
            <a:r>
              <a:rPr lang="pt-BR" b="1" dirty="0" smtClean="0">
                <a:solidFill>
                  <a:srgbClr val="333436"/>
                </a:solidFill>
              </a:rPr>
              <a:t>: </a:t>
            </a:r>
            <a:endParaRPr lang="pt-BR" sz="800" b="1" dirty="0" smtClean="0">
              <a:solidFill>
                <a:srgbClr val="333436"/>
              </a:solidFill>
            </a:endParaRPr>
          </a:p>
          <a:p>
            <a:endParaRPr lang="pt-BR" sz="800" b="1" dirty="0" smtClean="0">
              <a:solidFill>
                <a:srgbClr val="333436"/>
              </a:solidFill>
            </a:endParaRPr>
          </a:p>
          <a:p>
            <a:r>
              <a:rPr lang="pt-BR" b="1" dirty="0" smtClean="0">
                <a:solidFill>
                  <a:srgbClr val="008000"/>
                </a:solidFill>
              </a:rPr>
              <a:t>*</a:t>
            </a:r>
            <a:r>
              <a:rPr lang="pt-BR" b="1" dirty="0" smtClean="0">
                <a:solidFill>
                  <a:srgbClr val="333436"/>
                </a:solidFill>
              </a:rPr>
              <a:t> Permite que o investidor diversifique suas aplicações, contemplando cenários de alta ou de baixa de juros e variação da inflação; </a:t>
            </a:r>
            <a:endParaRPr lang="pt-BR" sz="800" b="1" dirty="0" smtClean="0">
              <a:solidFill>
                <a:srgbClr val="333436"/>
              </a:solidFill>
            </a:endParaRPr>
          </a:p>
          <a:p>
            <a:endParaRPr lang="pt-BR" sz="800" b="1" dirty="0" smtClean="0">
              <a:solidFill>
                <a:srgbClr val="333436"/>
              </a:solidFill>
            </a:endParaRPr>
          </a:p>
          <a:p>
            <a:r>
              <a:rPr lang="pt-BR" b="1" dirty="0" smtClean="0">
                <a:solidFill>
                  <a:srgbClr val="008000"/>
                </a:solidFill>
              </a:rPr>
              <a:t>*</a:t>
            </a:r>
            <a:r>
              <a:rPr lang="pt-BR" b="1" dirty="0" smtClean="0">
                <a:solidFill>
                  <a:srgbClr val="333436"/>
                </a:solidFill>
              </a:rPr>
              <a:t> O título público é considerado de baixo risco quando comparado aos demais títulos disponíveis no mercado. 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FIQUE ATENTO!</a:t>
            </a:r>
          </a:p>
          <a:p>
            <a:pPr algn="ctr"/>
            <a:endParaRPr lang="pt-BR" sz="1600" b="1" dirty="0" smtClean="0">
              <a:solidFill>
                <a:srgbClr val="008000"/>
              </a:solidFill>
            </a:endParaRPr>
          </a:p>
          <a:p>
            <a:r>
              <a:rPr lang="pt-BR" b="1" dirty="0" smtClean="0">
                <a:solidFill>
                  <a:srgbClr val="FF0000"/>
                </a:solidFill>
              </a:rPr>
              <a:t>*</a:t>
            </a:r>
            <a:r>
              <a:rPr lang="pt-BR" b="1" dirty="0" smtClean="0">
                <a:solidFill>
                  <a:srgbClr val="333436"/>
                </a:solidFill>
              </a:rPr>
              <a:t> há risco de perda econômica se considerar a inflação ou a variação da taxa de juro durante o período de maturação do investimento (veremos </a:t>
            </a:r>
            <a:r>
              <a:rPr lang="pt-BR" b="1" i="1" dirty="0" err="1" smtClean="0">
                <a:solidFill>
                  <a:srgbClr val="008000"/>
                </a:solidFill>
              </a:rPr>
              <a:t>MtM</a:t>
            </a:r>
            <a:r>
              <a:rPr lang="pt-BR" b="1" dirty="0" smtClean="0">
                <a:solidFill>
                  <a:srgbClr val="333436"/>
                </a:solidFill>
              </a:rPr>
              <a:t> = </a:t>
            </a:r>
            <a:r>
              <a:rPr lang="pt-BR" b="1" dirty="0" smtClean="0">
                <a:solidFill>
                  <a:srgbClr val="008000"/>
                </a:solidFill>
              </a:rPr>
              <a:t>Mark to </a:t>
            </a:r>
            <a:r>
              <a:rPr lang="pt-BR" b="1" dirty="0" err="1" smtClean="0">
                <a:solidFill>
                  <a:srgbClr val="008000"/>
                </a:solidFill>
              </a:rPr>
              <a:t>Market</a:t>
            </a:r>
            <a:r>
              <a:rPr lang="pt-BR" b="1" dirty="0" smtClean="0">
                <a:solidFill>
                  <a:srgbClr val="333436"/>
                </a:solidFill>
              </a:rPr>
              <a:t>); </a:t>
            </a:r>
            <a:endParaRPr lang="pt-BR" sz="800" b="1" dirty="0" smtClean="0">
              <a:solidFill>
                <a:srgbClr val="333436"/>
              </a:solidFill>
            </a:endParaRPr>
          </a:p>
          <a:p>
            <a:endParaRPr lang="pt-BR" sz="800" b="1" dirty="0" smtClean="0">
              <a:solidFill>
                <a:srgbClr val="333436"/>
              </a:solidFill>
            </a:endParaRPr>
          </a:p>
          <a:p>
            <a:r>
              <a:rPr lang="pt-BR" b="1" dirty="0" smtClean="0">
                <a:solidFill>
                  <a:srgbClr val="FF0000"/>
                </a:solidFill>
              </a:rPr>
              <a:t>*</a:t>
            </a:r>
            <a:r>
              <a:rPr lang="pt-BR" b="1" dirty="0" smtClean="0">
                <a:solidFill>
                  <a:srgbClr val="333436"/>
                </a:solidFill>
              </a:rPr>
              <a:t> caso o investidor venda o título antes do seu vencimento (</a:t>
            </a:r>
            <a:r>
              <a:rPr lang="pt-BR" b="1" dirty="0" smtClean="0">
                <a:solidFill>
                  <a:srgbClr val="008000"/>
                </a:solidFill>
              </a:rPr>
              <a:t>mercado secundário</a:t>
            </a:r>
            <a:r>
              <a:rPr lang="pt-BR" b="1" dirty="0" smtClean="0">
                <a:solidFill>
                  <a:srgbClr val="333436"/>
                </a:solidFill>
              </a:rPr>
              <a:t>), há risco de receber um valor inferior ao valor da compra, devido à eventual flutuação da taxa de juro ou da baixa liquidez do título;</a:t>
            </a:r>
            <a:endParaRPr lang="pt-BR" sz="800" b="1" dirty="0" smtClean="0">
              <a:solidFill>
                <a:srgbClr val="333436"/>
              </a:solidFill>
            </a:endParaRPr>
          </a:p>
          <a:p>
            <a:endParaRPr lang="pt-BR" sz="800" b="1" dirty="0" smtClean="0">
              <a:solidFill>
                <a:srgbClr val="333436"/>
              </a:solidFill>
            </a:endParaRPr>
          </a:p>
          <a:p>
            <a:r>
              <a:rPr lang="pt-BR" b="1" dirty="0" smtClean="0">
                <a:solidFill>
                  <a:srgbClr val="FF0000"/>
                </a:solidFill>
              </a:rPr>
              <a:t>*</a:t>
            </a:r>
            <a:r>
              <a:rPr lang="pt-BR" b="1" dirty="0" smtClean="0">
                <a:solidFill>
                  <a:srgbClr val="333436"/>
                </a:solidFill>
              </a:rPr>
              <a:t> há risco de o governo federal não honrar com os pagamentos devidos aos investidores. </a:t>
            </a:r>
            <a:endParaRPr lang="en-US" b="1" dirty="0">
              <a:solidFill>
                <a:srgbClr val="33343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336" y="85186"/>
            <a:ext cx="449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TÍTULOS PÚBLICOS FEDERAIS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277461" y="4631328"/>
            <a:ext cx="1943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 algn="ctr"/>
            <a:r>
              <a:rPr lang="pt-BR" sz="1200" b="1" dirty="0" smtClean="0">
                <a:solidFill>
                  <a:srgbClr val="333436"/>
                </a:solidFill>
              </a:rPr>
              <a:t>(www.bmfbovespa.com.br)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2491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431738"/>
            <a:ext cx="3668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FUNDOS 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DE 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INVESTIMENTO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-4115" y="2165536"/>
            <a:ext cx="1273999" cy="45720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6497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36" y="85186"/>
            <a:ext cx="5873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INSTRUÇÃO CVM Nº 555, 17/12/2014 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0" y="672280"/>
            <a:ext cx="914400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18337"/>
                </a:solidFill>
              </a:rPr>
              <a:t>“</a:t>
            </a:r>
            <a:r>
              <a:rPr lang="pt-BR" sz="2400" b="1" dirty="0" smtClean="0">
                <a:solidFill>
                  <a:srgbClr val="118337"/>
                </a:solidFill>
              </a:rPr>
              <a:t>Dispõe sobre a constituição, a administração, o funcionamento e a divulgação de informações dos FUNDOS DE INVESTIMENTO.”</a:t>
            </a:r>
          </a:p>
          <a:p>
            <a:pPr algn="ctr"/>
            <a:endParaRPr lang="pt-BR" b="1" dirty="0" smtClean="0">
              <a:solidFill>
                <a:srgbClr val="118337"/>
              </a:solidFill>
            </a:endParaRPr>
          </a:p>
          <a:p>
            <a:pPr algn="ctr"/>
            <a:r>
              <a:rPr lang="pt-BR" sz="2400" b="1" dirty="0" smtClean="0"/>
              <a:t>Possui:</a:t>
            </a:r>
          </a:p>
          <a:p>
            <a:pPr algn="ctr"/>
            <a:endParaRPr lang="pt-BR" sz="1200" b="1" dirty="0" smtClean="0"/>
          </a:p>
          <a:p>
            <a:pPr algn="ctr"/>
            <a:endParaRPr lang="pt-BR" sz="800" b="1" dirty="0" smtClean="0">
              <a:solidFill>
                <a:srgbClr val="118337"/>
              </a:solidFill>
            </a:endParaRPr>
          </a:p>
          <a:p>
            <a:pPr algn="ctr">
              <a:buFont typeface="Arial" charset="0"/>
              <a:buChar char="•"/>
            </a:pPr>
            <a:r>
              <a:rPr lang="pt-BR" sz="2400" dirty="0" smtClean="0"/>
              <a:t> 119 páginas;</a:t>
            </a:r>
          </a:p>
          <a:p>
            <a:pPr algn="ctr"/>
            <a:endParaRPr lang="pt-BR" sz="800" dirty="0" smtClean="0"/>
          </a:p>
          <a:p>
            <a:pPr algn="ctr">
              <a:buFont typeface="Arial" charset="0"/>
              <a:buChar char="•"/>
            </a:pPr>
            <a:r>
              <a:rPr lang="pt-BR" sz="2400" dirty="0" smtClean="0"/>
              <a:t> XV Capítulos;</a:t>
            </a:r>
          </a:p>
          <a:p>
            <a:pPr algn="ctr">
              <a:buFont typeface="Arial" charset="0"/>
              <a:buChar char="•"/>
            </a:pPr>
            <a:endParaRPr lang="pt-BR" sz="800" dirty="0" smtClean="0"/>
          </a:p>
          <a:p>
            <a:pPr algn="ctr">
              <a:buFont typeface="Arial" charset="0"/>
              <a:buChar char="•"/>
            </a:pPr>
            <a:r>
              <a:rPr lang="pt-BR" sz="2400" dirty="0" smtClean="0"/>
              <a:t>157 Artigos; e</a:t>
            </a:r>
          </a:p>
          <a:p>
            <a:pPr algn="ctr">
              <a:buFont typeface="Arial" charset="0"/>
              <a:buChar char="•"/>
            </a:pPr>
            <a:endParaRPr lang="pt-BR" sz="800" dirty="0" smtClean="0"/>
          </a:p>
          <a:p>
            <a:pPr algn="ctr">
              <a:buFont typeface="Arial" charset="0"/>
              <a:buChar char="•"/>
            </a:pPr>
            <a:r>
              <a:rPr lang="pt-BR" sz="2400" dirty="0" smtClean="0"/>
              <a:t> 5 Anexos.</a:t>
            </a:r>
            <a:endParaRPr lang="en-US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794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03810"/>
            <a:ext cx="914399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Art. 3º O fundo de investimento é uma comunhão de recursos, constituído sob a forma de </a:t>
            </a:r>
            <a:r>
              <a:rPr lang="pt-BR" sz="2400" b="1" dirty="0" smtClean="0">
                <a:solidFill>
                  <a:srgbClr val="118337"/>
                </a:solidFill>
              </a:rPr>
              <a:t>condomínio</a:t>
            </a:r>
            <a:r>
              <a:rPr lang="pt-BR" sz="2400" b="1" dirty="0" smtClean="0"/>
              <a:t>, destinado à aplicação em ativos financeiros.</a:t>
            </a:r>
          </a:p>
          <a:p>
            <a:pPr algn="ctr"/>
            <a:endParaRPr lang="pt-BR" sz="2400" b="1" dirty="0" smtClean="0">
              <a:solidFill>
                <a:srgbClr val="118337"/>
              </a:solidFill>
            </a:endParaRPr>
          </a:p>
          <a:p>
            <a:pPr algn="ctr"/>
            <a:r>
              <a:rPr lang="pt-BR" sz="2400" b="1" dirty="0" smtClean="0"/>
              <a:t>*</a:t>
            </a:r>
            <a:r>
              <a:rPr lang="pt-BR" sz="2400" b="1" dirty="0" smtClean="0">
                <a:solidFill>
                  <a:srgbClr val="118337"/>
                </a:solidFill>
              </a:rPr>
              <a:t> </a:t>
            </a:r>
            <a:r>
              <a:rPr lang="pt-BR" sz="2400" dirty="0" smtClean="0"/>
              <a:t>Do</a:t>
            </a:r>
            <a:r>
              <a:rPr lang="pt-BR" sz="2400" b="1" dirty="0" smtClean="0">
                <a:solidFill>
                  <a:srgbClr val="118337"/>
                </a:solidFill>
              </a:rPr>
              <a:t> </a:t>
            </a:r>
            <a:r>
              <a:rPr lang="pt-BR" sz="2400" b="1" i="1" dirty="0" err="1" smtClean="0"/>
              <a:t>Latin</a:t>
            </a:r>
            <a:r>
              <a:rPr lang="pt-BR" sz="2400" b="1" i="1" dirty="0" smtClean="0"/>
              <a:t>... </a:t>
            </a:r>
            <a:r>
              <a:rPr lang="pt-BR" sz="2400" b="1" i="1" dirty="0" smtClean="0">
                <a:solidFill>
                  <a:srgbClr val="118337"/>
                </a:solidFill>
              </a:rPr>
              <a:t>Com </a:t>
            </a:r>
            <a:r>
              <a:rPr lang="pt-BR" sz="2400" b="1" i="1" dirty="0" smtClean="0"/>
              <a:t>=</a:t>
            </a:r>
            <a:r>
              <a:rPr lang="pt-BR" sz="2400" b="1" i="1" dirty="0" smtClean="0">
                <a:solidFill>
                  <a:srgbClr val="118337"/>
                </a:solidFill>
              </a:rPr>
              <a:t> </a:t>
            </a:r>
            <a:r>
              <a:rPr lang="pt-BR" sz="2400" dirty="0" smtClean="0"/>
              <a:t>reunião</a:t>
            </a:r>
            <a:r>
              <a:rPr lang="pt-BR" sz="2400" b="1" i="1" dirty="0" smtClean="0"/>
              <a:t>...</a:t>
            </a:r>
            <a:r>
              <a:rPr lang="pt-BR" sz="2400" b="1" i="1" dirty="0" err="1" smtClean="0">
                <a:solidFill>
                  <a:srgbClr val="118337"/>
                </a:solidFill>
              </a:rPr>
              <a:t>Dominium</a:t>
            </a:r>
            <a:r>
              <a:rPr lang="pt-BR" sz="2400" b="1" i="1" dirty="0" smtClean="0">
                <a:solidFill>
                  <a:srgbClr val="118337"/>
                </a:solidFill>
              </a:rPr>
              <a:t> </a:t>
            </a:r>
            <a:r>
              <a:rPr lang="pt-BR" sz="2400" b="1" i="1" dirty="0" smtClean="0"/>
              <a:t>=</a:t>
            </a:r>
            <a:r>
              <a:rPr lang="pt-BR" sz="2400" b="1" i="1" dirty="0" smtClean="0">
                <a:solidFill>
                  <a:srgbClr val="118337"/>
                </a:solidFill>
              </a:rPr>
              <a:t> </a:t>
            </a:r>
            <a:r>
              <a:rPr lang="pt-BR" sz="2400" dirty="0" smtClean="0"/>
              <a:t>propriedade;</a:t>
            </a:r>
          </a:p>
          <a:p>
            <a:pPr algn="ctr"/>
            <a:endParaRPr lang="pt-BR" sz="2400" dirty="0" smtClean="0"/>
          </a:p>
          <a:p>
            <a:pPr algn="ctr">
              <a:buFont typeface="Arial" charset="0"/>
              <a:buChar char="•"/>
            </a:pPr>
            <a:r>
              <a:rPr lang="pt-BR" sz="2400" b="1" dirty="0" smtClean="0"/>
              <a:t>Do Dicionário Jurídico: </a:t>
            </a:r>
            <a:r>
              <a:rPr lang="pt-BR" sz="2400" dirty="0" smtClean="0"/>
              <a:t>Propriedade em Comum; </a:t>
            </a:r>
            <a:r>
              <a:rPr lang="pt-BR" sz="2400" dirty="0" err="1" smtClean="0"/>
              <a:t>Compropriedade</a:t>
            </a:r>
            <a:r>
              <a:rPr lang="pt-BR" sz="2400" dirty="0" smtClean="0"/>
              <a:t>, na qual cada comproprietário pode usar livremente a coisa conforme seu destino e exercer todos os direitos compatíveis com a </a:t>
            </a:r>
            <a:r>
              <a:rPr lang="pt-BR" sz="2400" dirty="0" err="1" smtClean="0"/>
              <a:t>indivisão</a:t>
            </a:r>
            <a:r>
              <a:rPr lang="pt-BR" sz="2400" dirty="0" smtClean="0"/>
              <a:t>... </a:t>
            </a:r>
          </a:p>
          <a:p>
            <a:pPr algn="ctr"/>
            <a:r>
              <a:rPr lang="pt-BR" sz="1000" dirty="0" smtClean="0"/>
              <a:t>(Forense Universitária, 4ª edição, </a:t>
            </a:r>
            <a:r>
              <a:rPr lang="pt-BR" sz="1000" dirty="0" err="1" smtClean="0"/>
              <a:t>pág</a:t>
            </a:r>
            <a:r>
              <a:rPr lang="pt-BR" sz="1000" dirty="0" smtClean="0"/>
              <a:t>: 173)</a:t>
            </a:r>
          </a:p>
          <a:p>
            <a:r>
              <a:rPr lang="pt-BR" dirty="0" smtClean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4864" y="85186"/>
            <a:ext cx="7307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FUNDO DE INVESTIMENTO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7199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92680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ARTIGO 2º, § 1º: </a:t>
            </a:r>
            <a:r>
              <a:rPr lang="pt-BR" dirty="0" smtClean="0"/>
              <a:t>“A União, os Estados, o Distrito Federal e os Municípios são responsáveis pela cobertura de eventuais </a:t>
            </a:r>
            <a:r>
              <a:rPr lang="pt-BR" b="1" dirty="0" smtClean="0">
                <a:solidFill>
                  <a:srgbClr val="118337"/>
                </a:solidFill>
              </a:rPr>
              <a:t>insuficiências financeiras </a:t>
            </a:r>
            <a:r>
              <a:rPr lang="pt-BR" dirty="0" smtClean="0"/>
              <a:t>do respectivo regime próprio, decorrentes do pagamento de benefícios previdenciários.”                                                                                           </a:t>
            </a:r>
            <a:r>
              <a:rPr lang="pt-BR" sz="1000" b="1" i="1" dirty="0" smtClean="0"/>
              <a:t>(Redação dada pela Medida Provisória no 167, de 19/02/2004, convertida na Lei nº 10.887, de 18/06/2004)</a:t>
            </a:r>
          </a:p>
          <a:p>
            <a:pPr algn="ctr"/>
            <a:endParaRPr lang="pt-BR" b="1" i="1" dirty="0" smtClean="0"/>
          </a:p>
          <a:p>
            <a:pPr algn="ctr"/>
            <a:r>
              <a:rPr lang="pt-BR" b="1" dirty="0" smtClean="0"/>
              <a:t>ARTIGO 8º: “</a:t>
            </a:r>
            <a:r>
              <a:rPr lang="pt-BR" dirty="0" smtClean="0"/>
              <a:t>Os </a:t>
            </a:r>
            <a:r>
              <a:rPr lang="pt-BR" b="1" dirty="0" smtClean="0">
                <a:solidFill>
                  <a:srgbClr val="118337"/>
                </a:solidFill>
              </a:rPr>
              <a:t>dirigentes </a:t>
            </a:r>
            <a:r>
              <a:rPr lang="pt-BR" dirty="0" smtClean="0"/>
              <a:t>do RPPS dos entes estatais, bem como </a:t>
            </a:r>
            <a:r>
              <a:rPr lang="pt-BR" b="1" dirty="0" smtClean="0">
                <a:solidFill>
                  <a:srgbClr val="118337"/>
                </a:solidFill>
              </a:rPr>
              <a:t>os membros dos Conselhos Administrativo e Fiscal </a:t>
            </a:r>
            <a:r>
              <a:rPr lang="pt-BR" dirty="0" smtClean="0"/>
              <a:t>dos RPPS, </a:t>
            </a:r>
            <a:r>
              <a:rPr lang="pt-BR" b="1" dirty="0" smtClean="0">
                <a:solidFill>
                  <a:srgbClr val="118337"/>
                </a:solidFill>
              </a:rPr>
              <a:t>respondem diretamente </a:t>
            </a:r>
            <a:r>
              <a:rPr lang="pt-BR" dirty="0" smtClean="0"/>
              <a:t>por infração ao disposto nesta Lei,...”</a:t>
            </a:r>
          </a:p>
          <a:p>
            <a:pPr algn="ctr"/>
            <a:endParaRPr lang="pt-BR" b="1" dirty="0" smtClean="0"/>
          </a:p>
          <a:p>
            <a:pPr algn="ctr"/>
            <a:r>
              <a:rPr lang="pt-BR" b="1" dirty="0" smtClean="0"/>
              <a:t> ARTIGO 10: “</a:t>
            </a:r>
            <a:r>
              <a:rPr lang="pt-BR" dirty="0" smtClean="0"/>
              <a:t>No caso de extinção do RPPS, a União, o Estado, o Distrito Federal e os Municípios </a:t>
            </a:r>
            <a:r>
              <a:rPr lang="pt-BR" b="1" dirty="0" smtClean="0">
                <a:solidFill>
                  <a:srgbClr val="118337"/>
                </a:solidFill>
              </a:rPr>
              <a:t>assumirão integralmente a responsabilidade pelo pagamento dos benefícios concedidos durante a sua vigência</a:t>
            </a:r>
            <a:r>
              <a:rPr lang="pt-BR" dirty="0" smtClean="0"/>
              <a:t>, bem como daqueles benefícios cujos requisitos necessários a sua concessão foram implementados anteriormente à extinção do RPPS.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5336" y="85186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8000"/>
                </a:solidFill>
              </a:rPr>
              <a:t>LEI Nº 9.717/98 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2809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5" y="1000816"/>
            <a:ext cx="8791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Art. 5º  Da denominação do fundo deve constar a expressão </a:t>
            </a:r>
            <a:r>
              <a:rPr lang="pt-BR" sz="2400" b="1" dirty="0" smtClean="0">
                <a:solidFill>
                  <a:srgbClr val="118337"/>
                </a:solidFill>
              </a:rPr>
              <a:t>"Fundo de Investimento"</a:t>
            </a:r>
            <a:r>
              <a:rPr lang="pt-BR" sz="2400" dirty="0" smtClean="0"/>
              <a:t>, acrescida da referência à </a:t>
            </a:r>
            <a:r>
              <a:rPr lang="pt-BR" sz="2400" b="1" dirty="0" smtClean="0">
                <a:solidFill>
                  <a:srgbClr val="118337"/>
                </a:solidFill>
              </a:rPr>
              <a:t>Classificação do Fundo</a:t>
            </a:r>
            <a:r>
              <a:rPr lang="pt-BR" sz="2400" dirty="0" smtClean="0"/>
              <a:t>.</a:t>
            </a:r>
          </a:p>
          <a:p>
            <a:r>
              <a:rPr lang="pt-BR" sz="2400" dirty="0" smtClean="0"/>
              <a:t> </a:t>
            </a:r>
          </a:p>
          <a:p>
            <a:pPr algn="ctr"/>
            <a:r>
              <a:rPr lang="pt-BR" sz="2400" dirty="0" smtClean="0"/>
              <a:t>Parágrafo único.  À denominação do fundo </a:t>
            </a:r>
            <a:r>
              <a:rPr lang="pt-BR" sz="2400" b="1" dirty="0" smtClean="0">
                <a:solidFill>
                  <a:srgbClr val="118337"/>
                </a:solidFill>
              </a:rPr>
              <a:t>não podem ser acrescidos </a:t>
            </a:r>
            <a:r>
              <a:rPr lang="pt-BR" sz="2400" dirty="0" smtClean="0"/>
              <a:t>termos ou expressões que induzam interpretação indevida quanto a seus objetivos, sua política de investimento, seu público alvo ou o eventual tratamento tributário específico a que estejam sujeitos o fundo ou seus </a:t>
            </a:r>
            <a:r>
              <a:rPr lang="pt-BR" sz="2400" b="1" dirty="0" smtClean="0">
                <a:solidFill>
                  <a:srgbClr val="118337"/>
                </a:solidFill>
              </a:rPr>
              <a:t>Cotistas</a:t>
            </a:r>
            <a:r>
              <a:rPr lang="pt-BR" sz="2400" dirty="0" smtClean="0"/>
              <a:t> (</a:t>
            </a:r>
            <a:r>
              <a:rPr lang="pt-BR" sz="2400" b="1" dirty="0" smtClean="0">
                <a:solidFill>
                  <a:srgbClr val="118337"/>
                </a:solidFill>
              </a:rPr>
              <a:t>Investidor Qualificado </a:t>
            </a:r>
            <a:r>
              <a:rPr lang="pt-BR" sz="2400" dirty="0" smtClean="0"/>
              <a:t>(IQ) ou </a:t>
            </a:r>
            <a:r>
              <a:rPr lang="pt-BR" sz="2400" b="1" dirty="0" smtClean="0">
                <a:solidFill>
                  <a:srgbClr val="118337"/>
                </a:solidFill>
              </a:rPr>
              <a:t>Investidor Profissional </a:t>
            </a:r>
            <a:r>
              <a:rPr lang="pt-BR" sz="2400" dirty="0" smtClean="0"/>
              <a:t>(IP) definidos através do </a:t>
            </a:r>
            <a:r>
              <a:rPr lang="pt-BR" sz="2400" b="1" dirty="0" smtClean="0">
                <a:solidFill>
                  <a:srgbClr val="118337"/>
                </a:solidFill>
              </a:rPr>
              <a:t>PRÓ-GESTÃO</a:t>
            </a:r>
            <a:r>
              <a:rPr lang="pt-BR" sz="2400" dirty="0" smtClean="0"/>
              <a:t>).</a:t>
            </a:r>
            <a:endParaRPr lang="en-US" sz="2400" b="1" dirty="0">
              <a:solidFill>
                <a:srgbClr val="333436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-14864" y="85186"/>
            <a:ext cx="7307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FUNDO DE INVESTIMENTO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9128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90" y="871970"/>
            <a:ext cx="86920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Art. 61.  O fundo deve ter escrituração contábil própria, devendo as suas contas e demonstrações contábeis ser </a:t>
            </a:r>
            <a:r>
              <a:rPr lang="pt-BR" b="1" dirty="0" smtClean="0">
                <a:solidFill>
                  <a:srgbClr val="118337"/>
                </a:solidFill>
              </a:rPr>
              <a:t>segregadas das do administrador.</a:t>
            </a:r>
          </a:p>
          <a:p>
            <a:endParaRPr lang="pt-BR" dirty="0" smtClean="0"/>
          </a:p>
          <a:p>
            <a:r>
              <a:rPr lang="pt-BR" dirty="0" smtClean="0"/>
              <a:t>Art. 95.  O fundo deve manter seu patrimônio aplicado em </a:t>
            </a:r>
            <a:r>
              <a:rPr lang="pt-BR" b="1" dirty="0" smtClean="0">
                <a:solidFill>
                  <a:srgbClr val="118337"/>
                </a:solidFill>
              </a:rPr>
              <a:t>ativos financeiros </a:t>
            </a:r>
            <a:r>
              <a:rPr lang="pt-BR" dirty="0" smtClean="0"/>
              <a:t>nos termos estabelecidos em seu </a:t>
            </a:r>
            <a:r>
              <a:rPr lang="pt-BR" b="1" dirty="0" smtClean="0">
                <a:solidFill>
                  <a:srgbClr val="118337"/>
                </a:solidFill>
              </a:rPr>
              <a:t>regulamento</a:t>
            </a:r>
            <a:r>
              <a:rPr lang="pt-BR" dirty="0" smtClean="0"/>
              <a:t>, observados os limites de que trata esta Instrução.</a:t>
            </a:r>
          </a:p>
          <a:p>
            <a:endParaRPr lang="pt-BR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Regulamento</a:t>
            </a:r>
            <a:r>
              <a:rPr lang="pt-BR" dirty="0" smtClean="0"/>
              <a:t> = é o documento de constituição do fundo de investimento (</a:t>
            </a:r>
            <a:r>
              <a:rPr lang="pt-BR" dirty="0" err="1" smtClean="0"/>
              <a:t>Artº</a:t>
            </a:r>
            <a:r>
              <a:rPr lang="pt-BR" dirty="0" smtClean="0"/>
              <a:t> 2º, XLII).</a:t>
            </a:r>
          </a:p>
          <a:p>
            <a:endParaRPr lang="pt-BR" dirty="0" smtClean="0"/>
          </a:p>
          <a:p>
            <a:r>
              <a:rPr lang="pt-BR" dirty="0" smtClean="0"/>
              <a:t>§ 5º  O registro, depósito e </a:t>
            </a:r>
            <a:r>
              <a:rPr lang="pt-BR" b="1" dirty="0" smtClean="0">
                <a:solidFill>
                  <a:srgbClr val="118337"/>
                </a:solidFill>
              </a:rPr>
              <a:t>custódia</a:t>
            </a:r>
            <a:r>
              <a:rPr lang="pt-BR" dirty="0" smtClean="0"/>
              <a:t> devem ser realizados em contas específicas, abertas diretamente em nome do fundo. </a:t>
            </a:r>
          </a:p>
          <a:p>
            <a:endParaRPr lang="pt-BR" dirty="0" smtClean="0"/>
          </a:p>
          <a:p>
            <a:pPr algn="ctr"/>
            <a:r>
              <a:rPr lang="pt-BR" sz="2400" b="1" dirty="0" smtClean="0"/>
              <a:t>Ou seja, o Fundo de Investimento é uma </a:t>
            </a:r>
            <a:r>
              <a:rPr lang="pt-BR" sz="2400" b="1" dirty="0" smtClean="0">
                <a:solidFill>
                  <a:srgbClr val="118337"/>
                </a:solidFill>
              </a:rPr>
              <a:t>Pessoa Jurídica</a:t>
            </a:r>
            <a:r>
              <a:rPr lang="pt-BR" sz="2400" b="1" dirty="0" smtClean="0"/>
              <a:t>, que possui </a:t>
            </a:r>
            <a:r>
              <a:rPr lang="pt-BR" sz="2400" b="1" dirty="0" smtClean="0">
                <a:solidFill>
                  <a:srgbClr val="118337"/>
                </a:solidFill>
              </a:rPr>
              <a:t>CNPJ </a:t>
            </a:r>
            <a:r>
              <a:rPr lang="pt-BR" sz="2400" b="1" dirty="0" smtClean="0"/>
              <a:t>próprio!!!</a:t>
            </a:r>
            <a:endParaRPr lang="pt-BR" sz="2400" b="1" dirty="0" smtClean="0">
              <a:solidFill>
                <a:srgbClr val="118337"/>
              </a:solidFill>
            </a:endParaRPr>
          </a:p>
          <a:p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69216" y="85186"/>
            <a:ext cx="737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FUNDO DE INVESTIMENTO 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03069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71970"/>
            <a:ext cx="914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 Art. 4º  O </a:t>
            </a:r>
            <a:r>
              <a:rPr lang="pt-BR" b="1" dirty="0" smtClean="0">
                <a:solidFill>
                  <a:srgbClr val="118337"/>
                </a:solidFill>
              </a:rPr>
              <a:t>FUNDO</a:t>
            </a:r>
            <a:r>
              <a:rPr lang="pt-BR" dirty="0" smtClean="0"/>
              <a:t> pode ser constituído sob a forma de </a:t>
            </a:r>
            <a:r>
              <a:rPr lang="pt-BR" b="1" dirty="0" smtClean="0">
                <a:solidFill>
                  <a:srgbClr val="118337"/>
                </a:solidFill>
              </a:rPr>
              <a:t>condomínio aberto</a:t>
            </a:r>
            <a:r>
              <a:rPr lang="pt-BR" dirty="0" smtClean="0"/>
              <a:t>, em que os </a:t>
            </a:r>
            <a:r>
              <a:rPr lang="pt-BR" b="1" dirty="0" smtClean="0">
                <a:solidFill>
                  <a:srgbClr val="118337"/>
                </a:solidFill>
              </a:rPr>
              <a:t>cotistas</a:t>
            </a:r>
            <a:r>
              <a:rPr lang="pt-BR" dirty="0" smtClean="0"/>
              <a:t> podem solicitar o resgate de suas </a:t>
            </a:r>
            <a:r>
              <a:rPr lang="pt-BR" b="1" dirty="0" smtClean="0">
                <a:solidFill>
                  <a:srgbClr val="118337"/>
                </a:solidFill>
              </a:rPr>
              <a:t>cotas</a:t>
            </a:r>
            <a:r>
              <a:rPr lang="pt-BR" dirty="0" smtClean="0"/>
              <a:t> conforme estabelecido em seu regulamento, ou </a:t>
            </a:r>
            <a:r>
              <a:rPr lang="pt-BR" b="1" dirty="0" smtClean="0">
                <a:solidFill>
                  <a:srgbClr val="118337"/>
                </a:solidFill>
              </a:rPr>
              <a:t>fechado</a:t>
            </a:r>
            <a:r>
              <a:rPr lang="pt-BR" dirty="0" smtClean="0"/>
              <a:t>, em que as cotas somente são resgatadas ao término do prazo de duração do fundo. </a:t>
            </a:r>
          </a:p>
          <a:p>
            <a:endParaRPr lang="pt-BR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Cotista:</a:t>
            </a:r>
            <a:r>
              <a:rPr lang="pt-BR" dirty="0" smtClean="0"/>
              <a:t>  aquele que detém cotas de um fundo de investimento, mediante sua inscrição no livro de cotistas do fundo (</a:t>
            </a:r>
            <a:r>
              <a:rPr lang="pt-BR" dirty="0" err="1" smtClean="0"/>
              <a:t>Artº</a:t>
            </a:r>
            <a:r>
              <a:rPr lang="pt-BR" dirty="0" smtClean="0"/>
              <a:t> 2º, XIV).</a:t>
            </a:r>
          </a:p>
          <a:p>
            <a:endParaRPr lang="pt-BR" dirty="0" smtClean="0"/>
          </a:p>
          <a:p>
            <a:r>
              <a:rPr lang="pt-BR" b="1" dirty="0" smtClean="0">
                <a:solidFill>
                  <a:srgbClr val="118337"/>
                </a:solidFill>
              </a:rPr>
              <a:t>Cotas: </a:t>
            </a:r>
            <a:r>
              <a:rPr lang="pt-BR" dirty="0" smtClean="0"/>
              <a:t>as cotas do fundo correspondem a frações ideais de seu patrimônio, são escriturais, nominativas, e conferem iguais direitos e obrigações aos cotistas. (</a:t>
            </a:r>
            <a:r>
              <a:rPr lang="pt-BR" dirty="0" err="1" smtClean="0"/>
              <a:t>Artº</a:t>
            </a:r>
            <a:r>
              <a:rPr lang="pt-BR" dirty="0" smtClean="0"/>
              <a:t> 11).</a:t>
            </a:r>
          </a:p>
          <a:p>
            <a:endParaRPr lang="pt-BR" dirty="0" smtClean="0"/>
          </a:p>
          <a:p>
            <a:r>
              <a:rPr lang="pt-BR" dirty="0" smtClean="0"/>
              <a:t>§ 1º  O </a:t>
            </a:r>
            <a:r>
              <a:rPr lang="pt-BR" b="1" dirty="0" smtClean="0">
                <a:solidFill>
                  <a:srgbClr val="118337"/>
                </a:solidFill>
              </a:rPr>
              <a:t>valor da cota </a:t>
            </a:r>
            <a:r>
              <a:rPr lang="pt-BR" dirty="0" smtClean="0"/>
              <a:t>do dia é resultante da divisão do valor do patrimônio líquido pelo número de cotas do fundo, apurados, ambos, no horário de fechamento dos mercados em que o fundo atue.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en-US" b="1" dirty="0">
              <a:solidFill>
                <a:srgbClr val="33343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336" y="85186"/>
            <a:ext cx="737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FUNDO DE INVESTIMENTO 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5970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5" y="703810"/>
            <a:ext cx="872794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333436"/>
                </a:solidFill>
              </a:rPr>
              <a:t>XV : </a:t>
            </a:r>
            <a:r>
              <a:rPr lang="pt-BR" sz="2000" b="1" dirty="0" smtClean="0">
                <a:solidFill>
                  <a:srgbClr val="118337"/>
                </a:solidFill>
              </a:rPr>
              <a:t>DATA DA APLICAÇÃO</a:t>
            </a:r>
            <a:r>
              <a:rPr lang="pt-BR" sz="2000" b="1" dirty="0" smtClean="0">
                <a:solidFill>
                  <a:srgbClr val="333436"/>
                </a:solidFill>
              </a:rPr>
              <a:t>: é a data da efetiva disponibilização, para o fundo, dos recursos investidos pelo cliente ou pelo distribuidor, na hipótese do Capítulo IV, Subseção V, desta Instrução; </a:t>
            </a:r>
          </a:p>
          <a:p>
            <a:r>
              <a:rPr lang="pt-BR" sz="2000" b="1" dirty="0" smtClean="0">
                <a:solidFill>
                  <a:srgbClr val="333436"/>
                </a:solidFill>
              </a:rPr>
              <a:t> </a:t>
            </a:r>
          </a:p>
          <a:p>
            <a:r>
              <a:rPr lang="pt-BR" sz="2000" b="1" dirty="0" smtClean="0">
                <a:solidFill>
                  <a:srgbClr val="333436"/>
                </a:solidFill>
              </a:rPr>
              <a:t>XVI: </a:t>
            </a:r>
            <a:r>
              <a:rPr lang="pt-BR" sz="2000" b="1" dirty="0" smtClean="0">
                <a:solidFill>
                  <a:srgbClr val="118337"/>
                </a:solidFill>
              </a:rPr>
              <a:t>DATA DE CONVERSÃO DE COTAS</a:t>
            </a:r>
            <a:r>
              <a:rPr lang="pt-BR" sz="2000" b="1" dirty="0" smtClean="0">
                <a:solidFill>
                  <a:srgbClr val="333436"/>
                </a:solidFill>
              </a:rPr>
              <a:t>: é a data indicada no regulamento do fundo para apuração do valor da cota para efeito da aplicação e do pagamento do resgate;</a:t>
            </a:r>
          </a:p>
          <a:p>
            <a:r>
              <a:rPr lang="pt-BR" sz="2000" b="1" dirty="0" smtClean="0">
                <a:solidFill>
                  <a:srgbClr val="333436"/>
                </a:solidFill>
              </a:rPr>
              <a:t> </a:t>
            </a:r>
          </a:p>
          <a:p>
            <a:r>
              <a:rPr lang="pt-BR" sz="2000" b="1" dirty="0" smtClean="0">
                <a:solidFill>
                  <a:srgbClr val="333436"/>
                </a:solidFill>
              </a:rPr>
              <a:t>XVII: </a:t>
            </a:r>
            <a:r>
              <a:rPr lang="pt-BR" sz="2000" b="1" dirty="0" smtClean="0">
                <a:solidFill>
                  <a:srgbClr val="118337"/>
                </a:solidFill>
              </a:rPr>
              <a:t>DATA DE PAGAMENTO DO RESGATE</a:t>
            </a:r>
            <a:r>
              <a:rPr lang="pt-BR" sz="2000" b="1" dirty="0" smtClean="0">
                <a:solidFill>
                  <a:srgbClr val="333436"/>
                </a:solidFill>
              </a:rPr>
              <a:t>: é a data do efetivo pagamento, pelo fundo, do valor líquido devido ao cotista que efetuou pedido de resgate;</a:t>
            </a:r>
          </a:p>
          <a:p>
            <a:r>
              <a:rPr lang="pt-BR" sz="2000" b="1" dirty="0" smtClean="0">
                <a:solidFill>
                  <a:srgbClr val="333436"/>
                </a:solidFill>
              </a:rPr>
              <a:t> </a:t>
            </a:r>
          </a:p>
          <a:p>
            <a:r>
              <a:rPr lang="pt-BR" sz="2000" b="1" dirty="0" smtClean="0">
                <a:solidFill>
                  <a:srgbClr val="333436"/>
                </a:solidFill>
              </a:rPr>
              <a:t>XVIII: </a:t>
            </a:r>
            <a:r>
              <a:rPr lang="pt-BR" sz="2000" b="1" dirty="0" smtClean="0">
                <a:solidFill>
                  <a:srgbClr val="118337"/>
                </a:solidFill>
              </a:rPr>
              <a:t>DATA DO PEDIDO DO RESGATE</a:t>
            </a:r>
            <a:r>
              <a:rPr lang="pt-BR" sz="2000" b="1" dirty="0" smtClean="0">
                <a:solidFill>
                  <a:srgbClr val="333436"/>
                </a:solidFill>
              </a:rPr>
              <a:t>: é a data em que o cotista solicita o resgate de parte ou da totalidade das cotas de sua propriedade; </a:t>
            </a:r>
          </a:p>
          <a:p>
            <a:pPr algn="ctr"/>
            <a:endParaRPr lang="en-US" b="1" dirty="0">
              <a:solidFill>
                <a:srgbClr val="333436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58706" y="85186"/>
            <a:ext cx="6429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INSTRUÇÃO CVM Nº 555/14: ARTIGO 2º: TIPOS DE DATAS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3309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071660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333436"/>
                </a:solidFill>
              </a:rPr>
              <a:t>XXXIX – </a:t>
            </a:r>
            <a:r>
              <a:rPr lang="pt-BR" sz="2800" b="1" dirty="0" smtClean="0">
                <a:solidFill>
                  <a:srgbClr val="118337"/>
                </a:solidFill>
              </a:rPr>
              <a:t>PRAZO DE CARÊNCIA PARA RESGATE</a:t>
            </a:r>
            <a:r>
              <a:rPr lang="pt-BR" sz="2800" b="1" dirty="0" smtClean="0">
                <a:solidFill>
                  <a:srgbClr val="333436"/>
                </a:solidFill>
              </a:rPr>
              <a:t>: é o prazo estipulado no regulamento durante o qual o cotista  terá restrições para solicitar o resgate; </a:t>
            </a:r>
          </a:p>
          <a:p>
            <a:pPr algn="ctr"/>
            <a:r>
              <a:rPr lang="pt-BR" sz="2800" b="1" dirty="0" smtClean="0">
                <a:solidFill>
                  <a:srgbClr val="333436"/>
                </a:solidFill>
              </a:rPr>
              <a:t> </a:t>
            </a:r>
          </a:p>
          <a:p>
            <a:pPr algn="ctr"/>
            <a:r>
              <a:rPr lang="pt-BR" sz="2800" b="1" dirty="0" smtClean="0">
                <a:solidFill>
                  <a:srgbClr val="333436"/>
                </a:solidFill>
              </a:rPr>
              <a:t>XL – </a:t>
            </a:r>
            <a:r>
              <a:rPr lang="pt-BR" sz="2800" b="1" dirty="0" smtClean="0">
                <a:solidFill>
                  <a:srgbClr val="118337"/>
                </a:solidFill>
              </a:rPr>
              <a:t>PRAZO PARA PAGAMENTO DO RESGATE</a:t>
            </a:r>
            <a:r>
              <a:rPr lang="pt-BR" sz="2800" b="1" dirty="0" smtClean="0">
                <a:solidFill>
                  <a:srgbClr val="333436"/>
                </a:solidFill>
              </a:rPr>
              <a:t>: é o prazo contado entre a data do pedido de resgate e a data do pagamento do resgate.</a:t>
            </a:r>
            <a:endParaRPr lang="en-US" b="1" dirty="0">
              <a:solidFill>
                <a:srgbClr val="333436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58706" y="85186"/>
            <a:ext cx="6430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INSTRUÇÃO CVM Nº 555/14: ARTIGO 2º: TIPOS DE PRAZOS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0627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4276" y="609220"/>
            <a:ext cx="443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Conversão</a:t>
            </a:r>
            <a:r>
              <a:rPr lang="en-US" b="1" dirty="0" smtClean="0"/>
              <a:t> de </a:t>
            </a:r>
            <a:r>
              <a:rPr lang="en-US" b="1" dirty="0" err="1" smtClean="0"/>
              <a:t>Recursos</a:t>
            </a:r>
            <a:r>
              <a:rPr lang="en-US" b="1" dirty="0" smtClean="0"/>
              <a:t> </a:t>
            </a:r>
            <a:r>
              <a:rPr lang="en-US" b="1" dirty="0" err="1" smtClean="0"/>
              <a:t>Monetários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Cotas</a:t>
            </a:r>
            <a:endParaRPr lang="en-US" b="1" dirty="0"/>
          </a:p>
        </p:txBody>
      </p:sp>
      <p:sp>
        <p:nvSpPr>
          <p:cNvPr id="5" name="TextBox 3"/>
          <p:cNvSpPr txBox="1"/>
          <p:nvPr/>
        </p:nvSpPr>
        <p:spPr>
          <a:xfrm>
            <a:off x="195336" y="85186"/>
            <a:ext cx="737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FUNDO DE INVESTIMENTO 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371505" y="1208693"/>
            <a:ext cx="4191000" cy="588580"/>
          </a:xfrm>
          <a:prstGeom prst="rightArrow">
            <a:avLst>
              <a:gd name="adj1" fmla="val 50000"/>
              <a:gd name="adj2" fmla="val 85938"/>
            </a:avLst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Recursos Monetários</a:t>
            </a:r>
            <a:endParaRPr lang="pt-BR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777305" y="1177160"/>
            <a:ext cx="2057400" cy="3404365"/>
          </a:xfrm>
          <a:prstGeom prst="rect">
            <a:avLst/>
          </a:prstGeom>
          <a:solidFill>
            <a:srgbClr val="1A9884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Fundo de </a:t>
            </a:r>
          </a:p>
          <a:p>
            <a:pPr algn="ctr" eaLnBrk="0" hangingPunct="0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Investimento</a:t>
            </a:r>
            <a:endParaRPr lang="pt-BR" sz="2400" dirty="0">
              <a:latin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339975" y="1986453"/>
            <a:ext cx="2743200" cy="1675547"/>
          </a:xfrm>
          <a:prstGeom prst="upDownArrowCallout">
            <a:avLst>
              <a:gd name="adj1" fmla="val 52941"/>
              <a:gd name="adj2" fmla="val 52941"/>
              <a:gd name="adj3" fmla="val 12500"/>
              <a:gd name="adj4" fmla="val 50000"/>
            </a:avLst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 b="1" dirty="0"/>
              <a:t>Conversão dos </a:t>
            </a:r>
          </a:p>
          <a:p>
            <a:pPr algn="ctr" eaLnBrk="0" hangingPunct="0">
              <a:defRPr/>
            </a:pPr>
            <a:r>
              <a:rPr lang="pt-BR" sz="2000" b="1" dirty="0"/>
              <a:t>Recursos em Cotas</a:t>
            </a:r>
            <a:endParaRPr lang="pt-BR" sz="2000" dirty="0">
              <a:latin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292725" y="2454248"/>
            <a:ext cx="1219200" cy="7620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 b="1" dirty="0"/>
              <a:t>Valor</a:t>
            </a:r>
          </a:p>
          <a:p>
            <a:pPr algn="ctr" eaLnBrk="0" hangingPunct="0">
              <a:defRPr/>
            </a:pPr>
            <a:r>
              <a:rPr lang="pt-BR" sz="2000" b="1" dirty="0"/>
              <a:t>da cota</a:t>
            </a:r>
            <a:endParaRPr lang="pt-BR" sz="2400" b="1" dirty="0">
              <a:latin typeface="Times New Roman" pitchFamily="18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4876800" y="2816743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6270625" y="285665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2373638" y="3836277"/>
            <a:ext cx="4267200" cy="716388"/>
          </a:xfrm>
          <a:prstGeom prst="leftArrow">
            <a:avLst>
              <a:gd name="adj1" fmla="val 50000"/>
              <a:gd name="adj2" fmla="val 82353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chemeClr val="bg1"/>
                </a:solidFill>
              </a:rPr>
              <a:t>Número de cotas emitidas</a:t>
            </a:r>
            <a:endParaRPr lang="pt-BR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50825" y="1177160"/>
            <a:ext cx="1981200" cy="3363858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Investidor</a:t>
            </a:r>
          </a:p>
          <a:p>
            <a:pPr algn="ctr" eaLnBrk="0" hangingPunct="0"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COTISTA</a:t>
            </a:r>
            <a:endParaRPr lang="pt-BR" sz="2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6906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95336" y="85186"/>
            <a:ext cx="737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FUNDO DE INVESTIMENTO 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30382" y="1009928"/>
            <a:ext cx="2648607" cy="508000"/>
          </a:xfrm>
          <a:prstGeom prst="flowChartAlternateProcess">
            <a:avLst/>
          </a:prstGeom>
          <a:solidFill>
            <a:srgbClr val="00B100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0066FF"/>
              </a:buClr>
              <a:buFont typeface="Wingdings" pitchFamily="2" charset="2"/>
              <a:buNone/>
            </a:pPr>
            <a:r>
              <a:rPr lang="pt-BR" sz="2000" b="1" dirty="0">
                <a:solidFill>
                  <a:schemeClr val="bg1"/>
                </a:solidFill>
                <a:latin typeface="Arial" pitchFamily="34" charset="0"/>
              </a:rPr>
              <a:t>Fundos ABERTOS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5554632" y="1004678"/>
            <a:ext cx="2678746" cy="508000"/>
          </a:xfrm>
          <a:prstGeom prst="flowChartAlternateProcess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0066FF"/>
              </a:buClr>
              <a:buFont typeface="Wingdings" pitchFamily="2" charset="2"/>
              <a:buNone/>
            </a:pPr>
            <a:r>
              <a:rPr lang="pt-BR" sz="2000" b="1" dirty="0">
                <a:solidFill>
                  <a:schemeClr val="bg1"/>
                </a:solidFill>
                <a:latin typeface="Arial" pitchFamily="34" charset="0"/>
              </a:rPr>
              <a:t>Fundos </a:t>
            </a:r>
            <a:r>
              <a:rPr lang="pt-BR" sz="2000" b="1" dirty="0" smtClean="0">
                <a:solidFill>
                  <a:schemeClr val="bg1"/>
                </a:solidFill>
                <a:latin typeface="Arial" pitchFamily="34" charset="0"/>
              </a:rPr>
              <a:t>FECHADOS</a:t>
            </a:r>
            <a:endParaRPr lang="pt-BR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3041" y="1912874"/>
            <a:ext cx="3478843" cy="2031325"/>
          </a:xfrm>
          <a:prstGeom prst="rect">
            <a:avLst/>
          </a:prstGeom>
          <a:noFill/>
          <a:ln w="76200">
            <a:solidFill>
              <a:srgbClr val="00B1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/>
              <a:t>Permitem a movimentação de Cotistas;</a:t>
            </a:r>
          </a:p>
          <a:p>
            <a:pPr algn="ctr"/>
            <a:endParaRPr lang="pt-BR" dirty="0" smtClean="0"/>
          </a:p>
          <a:p>
            <a:pPr algn="ctr">
              <a:buFont typeface="Arial" pitchFamily="34" charset="0"/>
              <a:buChar char="•"/>
            </a:pPr>
            <a:r>
              <a:rPr lang="pt-BR" dirty="0" smtClean="0"/>
              <a:t>Permitem aplicações e resgates;</a:t>
            </a:r>
          </a:p>
          <a:p>
            <a:pPr algn="ctr"/>
            <a:endParaRPr lang="pt-BR" dirty="0" smtClean="0"/>
          </a:p>
          <a:p>
            <a:pPr algn="ctr">
              <a:buFont typeface="Arial" pitchFamily="34" charset="0"/>
              <a:buChar char="•"/>
            </a:pPr>
            <a:r>
              <a:rPr lang="pt-BR" dirty="0" smtClean="0"/>
              <a:t>É livre para a entrada de novos investidores.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034460" y="1928644"/>
            <a:ext cx="3615569" cy="20313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/>
              <a:t>Não permitem a entrada de novos Cotistas;</a:t>
            </a:r>
          </a:p>
          <a:p>
            <a:pPr algn="ctr"/>
            <a:endParaRPr lang="pt-BR" dirty="0" smtClean="0"/>
          </a:p>
          <a:p>
            <a:pPr algn="ctr">
              <a:buFont typeface="Arial" pitchFamily="34" charset="0"/>
              <a:buChar char="•"/>
            </a:pPr>
            <a:r>
              <a:rPr lang="pt-BR" dirty="0" smtClean="0"/>
              <a:t>Existe prazo para resgates e novas aplicações;</a:t>
            </a:r>
          </a:p>
          <a:p>
            <a:pPr algn="ctr"/>
            <a:endParaRPr lang="pt-BR" dirty="0" smtClean="0"/>
          </a:p>
          <a:p>
            <a:pPr algn="ctr">
              <a:buFont typeface="Arial" pitchFamily="34" charset="0"/>
              <a:buChar char="•"/>
            </a:pPr>
            <a:r>
              <a:rPr lang="pt-BR" dirty="0" smtClean="0"/>
              <a:t>Nichos específicos de mercado.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2520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58706" y="85186"/>
            <a:ext cx="734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SEGREGAÇÃO DE FUNÇÕES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3575" y="14809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 typeface="Wingdings" pitchFamily="2" charset="2"/>
              <a:buChar char="Ø"/>
            </a:pPr>
            <a:endParaRPr lang="pt-BR" sz="2000">
              <a:latin typeface="Times New Roman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787775" y="819807"/>
            <a:ext cx="2178050" cy="600768"/>
          </a:xfrm>
          <a:prstGeom prst="roundRect">
            <a:avLst>
              <a:gd name="adj" fmla="val 16667"/>
            </a:avLst>
          </a:prstGeom>
          <a:solidFill>
            <a:srgbClr val="118337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chemeClr val="bg1"/>
                </a:solidFill>
              </a:rPr>
              <a:t>Gestor</a:t>
            </a:r>
            <a:endParaRPr lang="pt-BR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787775" y="1881355"/>
            <a:ext cx="2178050" cy="639416"/>
          </a:xfrm>
          <a:prstGeom prst="roundRect">
            <a:avLst>
              <a:gd name="adj" fmla="val 16667"/>
            </a:avLst>
          </a:prstGeom>
          <a:solidFill>
            <a:srgbClr val="00B1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chemeClr val="bg1"/>
                </a:solidFill>
              </a:rPr>
              <a:t>Administrador</a:t>
            </a:r>
            <a:endParaRPr lang="pt-BR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87775" y="2900863"/>
            <a:ext cx="2178050" cy="60306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chemeClr val="bg1"/>
                </a:solidFill>
              </a:rPr>
              <a:t>Distribuidor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3787775" y="3974375"/>
            <a:ext cx="2178050" cy="566099"/>
          </a:xfrm>
          <a:prstGeom prst="roundRect">
            <a:avLst>
              <a:gd name="adj" fmla="val 16667"/>
            </a:avLst>
          </a:prstGeom>
          <a:solidFill>
            <a:srgbClr val="1A98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chemeClr val="bg1"/>
                </a:solidFill>
              </a:rPr>
              <a:t>Custodiante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149975" y="756747"/>
            <a:ext cx="2743200" cy="687372"/>
          </a:xfrm>
          <a:prstGeom prst="leftArrowCallout">
            <a:avLst>
              <a:gd name="adj1" fmla="val 25000"/>
              <a:gd name="adj2" fmla="val 25000"/>
              <a:gd name="adj3" fmla="val 42857"/>
              <a:gd name="adj4" fmla="val 66667"/>
            </a:avLst>
          </a:prstGeom>
          <a:solidFill>
            <a:srgbClr val="118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b="1" dirty="0">
                <a:solidFill>
                  <a:schemeClr val="bg1"/>
                </a:solidFill>
              </a:rPr>
              <a:t>Responsável</a:t>
            </a:r>
          </a:p>
          <a:p>
            <a:pPr algn="ctr" eaLnBrk="0" hangingPunct="0">
              <a:defRPr/>
            </a:pPr>
            <a:r>
              <a:rPr lang="pt-BR" b="1" dirty="0" smtClean="0">
                <a:solidFill>
                  <a:schemeClr val="bg1"/>
                </a:solidFill>
              </a:rPr>
              <a:t>Investimentos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6149975" y="1765745"/>
            <a:ext cx="2743200" cy="839000"/>
          </a:xfrm>
          <a:prstGeom prst="leftArrowCallout">
            <a:avLst>
              <a:gd name="adj1" fmla="val 25000"/>
              <a:gd name="adj2" fmla="val 25000"/>
              <a:gd name="adj3" fmla="val 42857"/>
              <a:gd name="adj4" fmla="val 66667"/>
            </a:avLst>
          </a:prstGeom>
          <a:solidFill>
            <a:srgbClr val="00B1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chemeClr val="bg1"/>
                </a:solidFill>
              </a:rPr>
              <a:t>Administração</a:t>
            </a:r>
          </a:p>
          <a:p>
            <a:pPr algn="ctr" eaLnBrk="0" hangingPunct="0"/>
            <a:r>
              <a:rPr lang="pt-BR" sz="2000" b="1" dirty="0">
                <a:solidFill>
                  <a:schemeClr val="bg1"/>
                </a:solidFill>
              </a:rPr>
              <a:t> de Recursos</a:t>
            </a:r>
            <a:endParaRPr lang="pt-BR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149975" y="2848313"/>
            <a:ext cx="2743200" cy="708168"/>
          </a:xfrm>
          <a:prstGeom prst="leftArrowCallout">
            <a:avLst>
              <a:gd name="adj1" fmla="val 25000"/>
              <a:gd name="adj2" fmla="val 25000"/>
              <a:gd name="adj3" fmla="val 42857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chemeClr val="bg1"/>
                </a:solidFill>
              </a:rPr>
              <a:t>Venda </a:t>
            </a:r>
          </a:p>
          <a:p>
            <a:pPr algn="ctr" eaLnBrk="0" hangingPunct="0"/>
            <a:r>
              <a:rPr lang="pt-BR" sz="2000" b="1" dirty="0">
                <a:solidFill>
                  <a:schemeClr val="bg1"/>
                </a:solidFill>
              </a:rPr>
              <a:t>de cotas</a:t>
            </a:r>
            <a:endParaRPr lang="pt-BR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6149975" y="3737895"/>
            <a:ext cx="2743200" cy="1066800"/>
          </a:xfrm>
          <a:prstGeom prst="leftArrowCallout">
            <a:avLst>
              <a:gd name="adj1" fmla="val 25000"/>
              <a:gd name="adj2" fmla="val 25000"/>
              <a:gd name="adj3" fmla="val 42857"/>
              <a:gd name="adj4" fmla="val 66667"/>
            </a:avLst>
          </a:prstGeom>
          <a:solidFill>
            <a:srgbClr val="1A988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b="1" dirty="0">
                <a:solidFill>
                  <a:schemeClr val="bg1"/>
                </a:solidFill>
              </a:rPr>
              <a:t>Faz </a:t>
            </a:r>
            <a:r>
              <a:rPr lang="pt-BR" b="1" dirty="0" err="1" smtClean="0">
                <a:solidFill>
                  <a:schemeClr val="bg1"/>
                </a:solidFill>
              </a:rPr>
              <a:t>MtM</a:t>
            </a:r>
            <a:r>
              <a:rPr lang="pt-BR" b="1" dirty="0" smtClean="0">
                <a:solidFill>
                  <a:schemeClr val="bg1"/>
                </a:solidFill>
              </a:rPr>
              <a:t>;</a:t>
            </a:r>
            <a:endParaRPr lang="pt-BR" b="1" dirty="0">
              <a:solidFill>
                <a:schemeClr val="bg1"/>
              </a:solidFill>
            </a:endParaRPr>
          </a:p>
          <a:p>
            <a:pPr algn="ctr" eaLnBrk="0" hangingPunct="0"/>
            <a:r>
              <a:rPr lang="pt-BR" b="1" dirty="0">
                <a:solidFill>
                  <a:schemeClr val="bg1"/>
                </a:solidFill>
              </a:rPr>
              <a:t>Contabiliza</a:t>
            </a:r>
          </a:p>
          <a:p>
            <a:pPr algn="ctr" eaLnBrk="0" hangingPunct="0"/>
            <a:r>
              <a:rPr lang="pt-BR" b="1" dirty="0" smtClean="0">
                <a:solidFill>
                  <a:schemeClr val="bg1"/>
                </a:solidFill>
              </a:rPr>
              <a:t>a carteira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57163" y="2013424"/>
            <a:ext cx="2386340" cy="1532334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pt-BR" sz="2800" b="1" dirty="0">
                <a:solidFill>
                  <a:srgbClr val="00FF00"/>
                </a:solidFill>
              </a:rPr>
              <a:t>Fundo de </a:t>
            </a:r>
          </a:p>
          <a:p>
            <a:pPr algn="ctr" eaLnBrk="0" hangingPunct="0">
              <a:defRPr/>
            </a:pPr>
            <a:r>
              <a:rPr lang="pt-BR" sz="2800" b="1" dirty="0" smtClean="0">
                <a:solidFill>
                  <a:srgbClr val="00FF00"/>
                </a:solidFill>
              </a:rPr>
              <a:t>Investimento Categoria “X”</a:t>
            </a:r>
            <a:endParaRPr lang="pt-BR" sz="2800" dirty="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8" name="Chave esquerda 17"/>
          <p:cNvSpPr/>
          <p:nvPr/>
        </p:nvSpPr>
        <p:spPr>
          <a:xfrm>
            <a:off x="2764221" y="819807"/>
            <a:ext cx="662151" cy="3720667"/>
          </a:xfrm>
          <a:prstGeom prst="leftBrac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641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>
          <a:xfrm>
            <a:off x="268493" y="3929601"/>
            <a:ext cx="1239886" cy="688305"/>
          </a:xfrm>
          <a:prstGeom prst="roundRect">
            <a:avLst/>
          </a:prstGeom>
          <a:solidFill>
            <a:srgbClr val="11833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/>
              <a:t>ARTIGO 117</a:t>
            </a:r>
            <a:endParaRPr lang="pt-BR" sz="1600" b="1" dirty="0"/>
          </a:p>
        </p:txBody>
      </p:sp>
      <p:sp>
        <p:nvSpPr>
          <p:cNvPr id="10" name="Retângulo 9"/>
          <p:cNvSpPr/>
          <p:nvPr/>
        </p:nvSpPr>
        <p:spPr>
          <a:xfrm>
            <a:off x="1777172" y="994695"/>
            <a:ext cx="5114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srgbClr val="333436"/>
                </a:solidFill>
              </a:rPr>
              <a:t>FUNDOS DE RENDA FIXA: 80% EM RENDA FIXA</a:t>
            </a:r>
            <a:endParaRPr lang="pt-BR" sz="2000" b="1" dirty="0">
              <a:solidFill>
                <a:srgbClr val="333436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793856" y="2018528"/>
            <a:ext cx="4456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srgbClr val="333436"/>
                </a:solidFill>
              </a:rPr>
              <a:t>FUNDOS DE AÇÕES: 67% EM AÇÕES (RV)</a:t>
            </a:r>
            <a:endParaRPr lang="pt-BR" sz="2000" b="1" dirty="0">
              <a:solidFill>
                <a:srgbClr val="333436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63233" y="2930316"/>
            <a:ext cx="1245146" cy="688305"/>
          </a:xfrm>
          <a:prstGeom prst="roundRect">
            <a:avLst/>
          </a:prstGeom>
          <a:solidFill>
            <a:srgbClr val="00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/>
              <a:t>ARTIGO 116</a:t>
            </a:r>
            <a:endParaRPr lang="pt-BR" sz="1600" b="1" dirty="0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263233" y="1913428"/>
            <a:ext cx="1245146" cy="688305"/>
          </a:xfrm>
          <a:prstGeom prst="roundRect">
            <a:avLst/>
          </a:prstGeom>
          <a:solidFill>
            <a:srgbClr val="1A988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/>
              <a:t>ARTIGO 115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263233" y="863358"/>
            <a:ext cx="1245146" cy="688305"/>
          </a:xfrm>
          <a:prstGeom prst="roundRect">
            <a:avLst/>
          </a:prstGeom>
          <a:solidFill>
            <a:srgbClr val="00FF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rgbClr val="333436"/>
                </a:solidFill>
              </a:rPr>
              <a:t>ARTIGOS 109 e 110</a:t>
            </a:r>
          </a:p>
        </p:txBody>
      </p:sp>
      <p:sp>
        <p:nvSpPr>
          <p:cNvPr id="22" name="TextBox 3"/>
          <p:cNvSpPr txBox="1"/>
          <p:nvPr/>
        </p:nvSpPr>
        <p:spPr>
          <a:xfrm>
            <a:off x="69216" y="106206"/>
            <a:ext cx="758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INSTRUÇÃO CVM Nº 555/14: RESUMO DAS 4 CATEGORIAS DE FUNDOS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793852" y="3056436"/>
            <a:ext cx="4338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srgbClr val="333436"/>
                </a:solidFill>
              </a:rPr>
              <a:t>FUNDOS CAMBIAIS = 80% EM MOEDAS</a:t>
            </a:r>
            <a:endParaRPr lang="pt-BR" sz="2000" b="1" dirty="0">
              <a:solidFill>
                <a:srgbClr val="333436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1788602" y="4049636"/>
            <a:ext cx="6136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srgbClr val="333436"/>
                </a:solidFill>
              </a:rPr>
              <a:t>FUNDOS MULTIMERCADOS = VÁRIOS FATORES DE RISCO</a:t>
            </a:r>
            <a:endParaRPr lang="pt-BR" sz="2000" b="1" dirty="0">
              <a:solidFill>
                <a:srgbClr val="333436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68113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322" y="85186"/>
            <a:ext cx="722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LIMITES RESOLUÇÃO Nº 3.922: SEGMENTO RENDA FIXA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06" y="871386"/>
            <a:ext cx="7972798" cy="377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02962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Art. 19. “</a:t>
            </a:r>
            <a:r>
              <a:rPr lang="pt-BR" dirty="0" smtClean="0"/>
              <a:t>As disponibilidades financeiras vinculadas ao RPPS serão depositadas e mantidas em contas bancárias </a:t>
            </a:r>
            <a:r>
              <a:rPr lang="pt-BR" b="1" dirty="0" smtClean="0">
                <a:solidFill>
                  <a:srgbClr val="118337"/>
                </a:solidFill>
              </a:rPr>
              <a:t>separadas </a:t>
            </a:r>
            <a:r>
              <a:rPr lang="pt-BR" dirty="0" smtClean="0"/>
              <a:t>das demais disponibilidades do ente federativo.”</a:t>
            </a:r>
          </a:p>
          <a:p>
            <a:pPr algn="ctr"/>
            <a:r>
              <a:rPr lang="pt-BR" dirty="0" smtClean="0"/>
              <a:t> </a:t>
            </a:r>
          </a:p>
          <a:p>
            <a:pPr algn="ctr"/>
            <a:r>
              <a:rPr lang="pt-BR" b="1" dirty="0" smtClean="0"/>
              <a:t>Art. 20. “</a:t>
            </a:r>
            <a:r>
              <a:rPr lang="pt-BR" dirty="0" smtClean="0"/>
              <a:t>As disponibilidades financeiras vinculadas ao RPPS serão aplicadas no mercado financeiro e de capitais brasileiro em conformidade com </a:t>
            </a:r>
            <a:r>
              <a:rPr lang="pt-BR" b="1" dirty="0" smtClean="0">
                <a:solidFill>
                  <a:srgbClr val="118337"/>
                </a:solidFill>
              </a:rPr>
              <a:t>regras estabelecidas pelo Conselho Monetário Nacional </a:t>
            </a:r>
            <a:r>
              <a:rPr lang="pt-BR" dirty="0" smtClean="0"/>
              <a:t> (3.922/10 e 4.392/14).”</a:t>
            </a:r>
          </a:p>
          <a:p>
            <a:pPr algn="ctr"/>
            <a:r>
              <a:rPr lang="pt-BR" b="1" dirty="0" smtClean="0"/>
              <a:t> </a:t>
            </a:r>
            <a:endParaRPr lang="pt-BR" dirty="0" smtClean="0"/>
          </a:p>
          <a:p>
            <a:pPr algn="ctr"/>
            <a:r>
              <a:rPr lang="pt-BR" b="1" dirty="0" smtClean="0"/>
              <a:t>Art. 21. “</a:t>
            </a:r>
            <a:r>
              <a:rPr lang="pt-BR" dirty="0" smtClean="0"/>
              <a:t>Com exceção dos títulos do Governo Federal, </a:t>
            </a:r>
            <a:r>
              <a:rPr lang="pt-BR" b="1" dirty="0" smtClean="0">
                <a:solidFill>
                  <a:srgbClr val="118337"/>
                </a:solidFill>
              </a:rPr>
              <a:t>é vedada </a:t>
            </a:r>
            <a:r>
              <a:rPr lang="pt-BR" dirty="0" smtClean="0"/>
              <a:t>a aplicação dos recursos do RPPS </a:t>
            </a:r>
            <a:r>
              <a:rPr lang="pt-BR" b="1" dirty="0" smtClean="0">
                <a:solidFill>
                  <a:srgbClr val="118337"/>
                </a:solidFill>
              </a:rPr>
              <a:t>em títulos públicos e na concessão de empréstimos de qualquer natureza</a:t>
            </a:r>
            <a:r>
              <a:rPr lang="pt-BR" dirty="0" smtClean="0"/>
              <a:t>, inclusive aos entes federativos, a entidades da Administração Pública Indireta e aos respectivos segurados ou dependentes.”</a:t>
            </a:r>
            <a:r>
              <a:rPr lang="pt-BR" b="1" dirty="0" smtClean="0"/>
              <a:t> </a:t>
            </a:r>
            <a:endParaRPr lang="pt-B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95336" y="85186"/>
            <a:ext cx="581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8000"/>
                </a:solidFill>
              </a:rPr>
              <a:t>PORTARIA MPS Nº 402/08: SEÇÃO VII 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7697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0" y="2079006"/>
            <a:ext cx="3771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PRECIFICAÇÃO DE ATIVOS </a:t>
            </a:r>
            <a:r>
              <a:rPr lang="en-US" sz="3200" b="1" i="1" dirty="0" smtClean="0">
                <a:solidFill>
                  <a:srgbClr val="118337"/>
                </a:solidFill>
              </a:rPr>
              <a:t>(</a:t>
            </a:r>
            <a:r>
              <a:rPr lang="en-US" sz="3200" b="1" i="1" dirty="0" err="1" smtClean="0">
                <a:solidFill>
                  <a:srgbClr val="118337"/>
                </a:solidFill>
              </a:rPr>
              <a:t>MtM</a:t>
            </a:r>
            <a:r>
              <a:rPr lang="en-US" sz="3200" b="1" i="1" dirty="0">
                <a:solidFill>
                  <a:srgbClr val="118337"/>
                </a:solidFill>
              </a:rPr>
              <a:t>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  <p:sp>
        <p:nvSpPr>
          <p:cNvPr id="6" name="Rectangle 3"/>
          <p:cNvSpPr/>
          <p:nvPr/>
        </p:nvSpPr>
        <p:spPr>
          <a:xfrm rot="16200000" flipV="1">
            <a:off x="247605" y="2571361"/>
            <a:ext cx="770560" cy="45719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621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</a:rPr>
              <a:t>MARCAÇÃO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</a:rPr>
              <a:t>NA CURVA </a:t>
            </a:r>
            <a:r>
              <a:rPr lang="en-US" sz="2400" b="1" dirty="0" smtClean="0">
                <a:solidFill>
                  <a:srgbClr val="008000"/>
                </a:solidFill>
              </a:rPr>
              <a:t>X </a:t>
            </a:r>
            <a:r>
              <a:rPr lang="en-US" sz="2400" b="1" dirty="0" smtClean="0">
                <a:solidFill>
                  <a:srgbClr val="FF0000"/>
                </a:solidFill>
              </a:rPr>
              <a:t>MARCAÇÃO A MERCADO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88578" y="809297"/>
            <a:ext cx="7693573" cy="3846786"/>
            <a:chOff x="432" y="1488"/>
            <a:chExt cx="4608" cy="264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72" y="1488"/>
              <a:ext cx="4368" cy="240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t="100000" r="10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016" y="3936"/>
              <a:ext cx="16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pt-BR" sz="1400"/>
                <a:t>TEMPO</a:t>
              </a: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768" y="1824"/>
              <a:ext cx="4176" cy="2010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68" y="1824"/>
              <a:ext cx="4176" cy="2048"/>
            </a:xfrm>
            <a:custGeom>
              <a:avLst/>
              <a:gdLst>
                <a:gd name="T0" fmla="*/ 0 w 4128"/>
                <a:gd name="T1" fmla="*/ 1968 h 2048"/>
                <a:gd name="T2" fmla="*/ 344 w 4128"/>
                <a:gd name="T3" fmla="*/ 1392 h 2048"/>
                <a:gd name="T4" fmla="*/ 1572 w 4128"/>
                <a:gd name="T5" fmla="*/ 1872 h 2048"/>
                <a:gd name="T6" fmla="*/ 2112 w 4128"/>
                <a:gd name="T7" fmla="*/ 336 h 2048"/>
                <a:gd name="T8" fmla="*/ 3046 w 4128"/>
                <a:gd name="T9" fmla="*/ 1680 h 2048"/>
                <a:gd name="T10" fmla="*/ 3586 w 4128"/>
                <a:gd name="T11" fmla="*/ 288 h 2048"/>
                <a:gd name="T12" fmla="*/ 4225 w 4128"/>
                <a:gd name="T13" fmla="*/ 0 h 20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28"/>
                <a:gd name="T22" fmla="*/ 0 h 2048"/>
                <a:gd name="T23" fmla="*/ 4128 w 4128"/>
                <a:gd name="T24" fmla="*/ 2048 h 20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28" h="2048">
                  <a:moveTo>
                    <a:pt x="0" y="1968"/>
                  </a:moveTo>
                  <a:cubicBezTo>
                    <a:pt x="40" y="1688"/>
                    <a:pt x="80" y="1408"/>
                    <a:pt x="336" y="1392"/>
                  </a:cubicBezTo>
                  <a:cubicBezTo>
                    <a:pt x="592" y="1376"/>
                    <a:pt x="1248" y="2048"/>
                    <a:pt x="1536" y="1872"/>
                  </a:cubicBezTo>
                  <a:cubicBezTo>
                    <a:pt x="1824" y="1696"/>
                    <a:pt x="1824" y="368"/>
                    <a:pt x="2064" y="336"/>
                  </a:cubicBezTo>
                  <a:cubicBezTo>
                    <a:pt x="2304" y="304"/>
                    <a:pt x="2736" y="1688"/>
                    <a:pt x="2976" y="1680"/>
                  </a:cubicBezTo>
                  <a:cubicBezTo>
                    <a:pt x="3216" y="1672"/>
                    <a:pt x="3312" y="568"/>
                    <a:pt x="3504" y="288"/>
                  </a:cubicBezTo>
                  <a:cubicBezTo>
                    <a:pt x="3696" y="8"/>
                    <a:pt x="4024" y="48"/>
                    <a:pt x="4128" y="0"/>
                  </a:cubicBezTo>
                </a:path>
              </a:pathLst>
            </a:custGeom>
            <a:noFill/>
            <a:ln w="31750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152" y="1584"/>
              <a:ext cx="1296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pt-BR" sz="2000" dirty="0"/>
                <a:t>      </a:t>
              </a:r>
              <a:r>
                <a:rPr lang="pt-BR" sz="2000" dirty="0" smtClean="0"/>
                <a:t> CURVA</a:t>
              </a:r>
              <a:endParaRPr lang="pt-BR" sz="2000" dirty="0"/>
            </a:p>
            <a:p>
              <a:r>
                <a:rPr lang="pt-BR" sz="2000" dirty="0"/>
                <a:t>      </a:t>
              </a:r>
              <a:r>
                <a:rPr lang="pt-BR" sz="2000" dirty="0" smtClean="0"/>
                <a:t> MERCADO</a:t>
              </a:r>
              <a:endParaRPr lang="pt-BR" sz="2000" dirty="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1200" y="1776"/>
              <a:ext cx="222" cy="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1200" y="1968"/>
              <a:ext cx="222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pt-BR" dirty="0" smtClean="0"/>
                <a:t>  </a:t>
              </a:r>
              <a:endParaRPr lang="pt-BR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-5400000">
              <a:off x="-312" y="2472"/>
              <a:ext cx="16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pt-BR" sz="1400"/>
                <a:t>RENTABILIDADE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4244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741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MARCAÇÃO A MERCADO (</a:t>
            </a:r>
            <a:r>
              <a:rPr lang="en-US" sz="2400" b="1" i="1" dirty="0" err="1" smtClean="0">
                <a:solidFill>
                  <a:srgbClr val="008000"/>
                </a:solidFill>
              </a:rPr>
              <a:t>MtM</a:t>
            </a:r>
            <a:r>
              <a:rPr lang="en-US" sz="2400" b="1" dirty="0" smtClean="0">
                <a:solidFill>
                  <a:srgbClr val="008000"/>
                </a:solidFill>
              </a:rPr>
              <a:t>): </a:t>
            </a:r>
            <a:r>
              <a:rPr lang="en-US" sz="2400" b="1" i="1" dirty="0" smtClean="0">
                <a:solidFill>
                  <a:srgbClr val="008000"/>
                </a:solidFill>
              </a:rPr>
              <a:t>MARK to MARKET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838644" y="703417"/>
          <a:ext cx="6581658" cy="137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4" imgW="2044440" imgH="431640" progId="Equation.3">
                  <p:embed/>
                </p:oleObj>
              </mc:Choice>
              <mc:Fallback>
                <p:oleObj name="Equation" r:id="rId4" imgW="2044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644" y="703417"/>
                        <a:ext cx="6581658" cy="137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38644" y="2627574"/>
            <a:ext cx="70966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/>
              <a:t>NORMAL:        </a:t>
            </a:r>
            <a:r>
              <a:rPr lang="pt-BR" sz="2800" b="1" dirty="0" smtClean="0"/>
              <a:t>    </a:t>
            </a:r>
            <a:r>
              <a:rPr lang="pt-BR" sz="2800" i="1" dirty="0" err="1" smtClean="0"/>
              <a:t>TaxadeMercado</a:t>
            </a:r>
            <a:r>
              <a:rPr lang="pt-BR" sz="2800" i="1" dirty="0" smtClean="0"/>
              <a:t>                </a:t>
            </a:r>
            <a:r>
              <a:rPr lang="pt-BR" sz="2800" i="1" dirty="0" err="1" smtClean="0"/>
              <a:t>MtM</a:t>
            </a:r>
            <a:endParaRPr lang="pt-BR" sz="2800" i="1" dirty="0"/>
          </a:p>
          <a:p>
            <a:pPr>
              <a:spcBef>
                <a:spcPct val="50000"/>
              </a:spcBef>
            </a:pPr>
            <a:endParaRPr lang="pt-BR" sz="2800" i="1" dirty="0"/>
          </a:p>
          <a:p>
            <a:pPr>
              <a:spcBef>
                <a:spcPct val="50000"/>
              </a:spcBef>
            </a:pPr>
            <a:r>
              <a:rPr lang="pt-BR" sz="2800" b="1" i="1" dirty="0"/>
              <a:t>STRESS:         </a:t>
            </a:r>
            <a:r>
              <a:rPr lang="pt-BR" sz="2800" b="1" i="1" dirty="0" smtClean="0"/>
              <a:t>       </a:t>
            </a:r>
            <a:r>
              <a:rPr lang="pt-BR" sz="2800" i="1" dirty="0" err="1" smtClean="0"/>
              <a:t>TaxadeMercado</a:t>
            </a:r>
            <a:r>
              <a:rPr lang="pt-BR" sz="2800" i="1" dirty="0" smtClean="0"/>
              <a:t>                </a:t>
            </a:r>
            <a:r>
              <a:rPr lang="pt-BR" sz="2800" i="1" dirty="0" err="1" smtClean="0"/>
              <a:t>MtM</a:t>
            </a:r>
            <a:r>
              <a:rPr lang="pt-BR" sz="2800" i="1" dirty="0" smtClean="0"/>
              <a:t>      </a:t>
            </a:r>
            <a:endParaRPr lang="pt-BR" sz="2800" i="1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03865" y="3725968"/>
            <a:ext cx="720725" cy="649288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172178" y="2543501"/>
            <a:ext cx="649287" cy="57626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2536983" y="2522481"/>
            <a:ext cx="719137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6121760" y="3820558"/>
            <a:ext cx="719138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7708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C:\LDB EMPRESAS 2016\IMAGENS OK\magician_performing_trick_1600_clr_6600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32" y="3539481"/>
            <a:ext cx="966294" cy="123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/>
          <p:nvPr/>
        </p:nvSpPr>
        <p:spPr>
          <a:xfrm>
            <a:off x="-14864" y="85186"/>
            <a:ext cx="707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8000"/>
                </a:solidFill>
              </a:rPr>
              <a:t>MtM</a:t>
            </a:r>
            <a:r>
              <a:rPr lang="en-US" sz="2400" b="1" dirty="0" smtClean="0">
                <a:solidFill>
                  <a:srgbClr val="008000"/>
                </a:solidFill>
              </a:rPr>
              <a:t>: </a:t>
            </a:r>
            <a:r>
              <a:rPr lang="en-US" sz="2400" b="1" i="1" dirty="0" smtClean="0">
                <a:solidFill>
                  <a:srgbClr val="008000"/>
                </a:solidFill>
              </a:rPr>
              <a:t>MARK to MARKET: </a:t>
            </a:r>
            <a:r>
              <a:rPr lang="en-US" sz="2400" b="1" dirty="0" smtClean="0">
                <a:solidFill>
                  <a:srgbClr val="008000"/>
                </a:solidFill>
              </a:rPr>
              <a:t>MÁGICO: “SOME DINHEIRO”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8" name="Imagem 7" descr="C:\LDB EMPRESAS 2016\IMAGENS OK\hands_magic_hat_1600_clr_6607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7772" y="3556010"/>
            <a:ext cx="1043677" cy="121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9388" y="708361"/>
            <a:ext cx="2736850" cy="135421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srgbClr val="00B100"/>
                </a:solidFill>
                <a:latin typeface="Verdana" pitchFamily="34" charset="0"/>
              </a:rPr>
              <a:t>LTN (Pré-Fixado)</a:t>
            </a:r>
          </a:p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srgbClr val="00B100"/>
                </a:solidFill>
                <a:latin typeface="Verdana" pitchFamily="34" charset="0"/>
              </a:rPr>
              <a:t>P = R$ 1.000,00</a:t>
            </a:r>
          </a:p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srgbClr val="00B100"/>
                </a:solidFill>
                <a:latin typeface="Verdana" pitchFamily="34" charset="0"/>
              </a:rPr>
              <a:t>Juros = 10%</a:t>
            </a:r>
          </a:p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srgbClr val="00B100"/>
                </a:solidFill>
                <a:latin typeface="Verdana" pitchFamily="34" charset="0"/>
              </a:rPr>
              <a:t>Prazo = 1 ano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3635375" y="707815"/>
          <a:ext cx="48958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2" name="Equation" r:id="rId6" imgW="2082800" imgH="431800" progId="Equation.3">
                  <p:embed/>
                </p:oleObj>
              </mc:Choice>
              <mc:Fallback>
                <p:oleObj name="Equation" r:id="rId6" imgW="2082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707815"/>
                        <a:ext cx="4895850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4285334" y="2993280"/>
          <a:ext cx="3681508" cy="805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" name="Equation" r:id="rId8" imgW="1955520" imgH="431640" progId="Equation.3">
                  <p:embed/>
                </p:oleObj>
              </mc:Choice>
              <mc:Fallback>
                <p:oleObj name="Equation" r:id="rId8" imgW="1955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334" y="2993280"/>
                        <a:ext cx="3681508" cy="8058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377454" y="4098401"/>
          <a:ext cx="2021671" cy="409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" name="Equação" r:id="rId10" imgW="1015920" imgH="203040" progId="Equation.3">
                  <p:embed/>
                </p:oleObj>
              </mc:Choice>
              <mc:Fallback>
                <p:oleObj name="Equação" r:id="rId10" imgW="10159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7454" y="4098401"/>
                        <a:ext cx="2021671" cy="4093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3419820" y="2826908"/>
            <a:ext cx="576263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3388835" y="3677320"/>
            <a:ext cx="64928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3779838" y="5157788"/>
            <a:ext cx="720725" cy="0"/>
          </a:xfrm>
          <a:prstGeom prst="line">
            <a:avLst/>
          </a:prstGeom>
          <a:noFill/>
          <a:ln w="50800">
            <a:solidFill>
              <a:srgbClr val="7030A0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graphicFrame>
        <p:nvGraphicFramePr>
          <p:cNvPr id="16" name="Object 6"/>
          <p:cNvGraphicFramePr>
            <a:graphicFrameLocks noChangeAspect="1"/>
          </p:cNvGraphicFramePr>
          <p:nvPr/>
        </p:nvGraphicFramePr>
        <p:xfrm>
          <a:off x="4300385" y="2081941"/>
          <a:ext cx="3666456" cy="81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" name="Equation" r:id="rId12" imgW="1930320" imgH="431640" progId="Equation.3">
                  <p:embed/>
                </p:oleObj>
              </mc:Choice>
              <mc:Fallback>
                <p:oleObj name="Equation" r:id="rId12" imgW="1930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0385" y="2081941"/>
                        <a:ext cx="3666456" cy="813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5290" y="2337748"/>
            <a:ext cx="41773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00B100"/>
                </a:solidFill>
                <a:latin typeface="Verdana" pitchFamily="34" charset="0"/>
              </a:rPr>
              <a:t>Cenário de Normalidade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86310" y="3177650"/>
            <a:ext cx="41773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Verdana" pitchFamily="34" charset="0"/>
              </a:rPr>
              <a:t>Cenário de </a:t>
            </a:r>
            <a:r>
              <a:rPr lang="pt-BR" sz="1600" b="1" i="1" dirty="0">
                <a:solidFill>
                  <a:srgbClr val="FF0000"/>
                </a:solidFill>
                <a:latin typeface="Verdana" pitchFamily="34" charset="0"/>
              </a:rPr>
              <a:t>Stress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864670" y="4167006"/>
            <a:ext cx="86787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latin typeface="Verdana" pitchFamily="34" charset="0"/>
              </a:rPr>
              <a:t> Conclusão:   </a:t>
            </a:r>
            <a:r>
              <a:rPr lang="pt-BR" sz="1600" b="1" dirty="0" smtClean="0">
                <a:solidFill>
                  <a:srgbClr val="FF0000"/>
                </a:solidFill>
                <a:latin typeface="Verdana" pitchFamily="34" charset="0"/>
              </a:rPr>
              <a:t>            </a:t>
            </a:r>
            <a:r>
              <a:rPr lang="pt-BR" sz="1600" b="1" dirty="0" smtClean="0">
                <a:latin typeface="Verdana" pitchFamily="34" charset="0"/>
              </a:rPr>
              <a:t>                   </a:t>
            </a:r>
            <a:r>
              <a:rPr lang="pt-BR" sz="1600" b="1" dirty="0" smtClean="0">
                <a:solidFill>
                  <a:srgbClr val="FF0000"/>
                </a:solidFill>
                <a:latin typeface="Verdana" pitchFamily="34" charset="0"/>
              </a:rPr>
              <a:t>Diferença em Reais = R$ - 8,89</a:t>
            </a:r>
            <a:r>
              <a:rPr lang="pt-BR" sz="1600" b="1" dirty="0" smtClean="0">
                <a:latin typeface="Verdana" pitchFamily="34" charset="0"/>
              </a:rPr>
              <a:t>       </a:t>
            </a:r>
            <a:endParaRPr lang="pt-BR" sz="1600" b="1" i="1" dirty="0">
              <a:latin typeface="Verdana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0206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464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PORQUÊ ISSO ACONTECE? CADÊ MEU DINHEIRO?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Imagem 5" descr="C:\LDB EMPRESAS 2016\IMAGENS OK\stick_figure_asleep_computer_1600_clr_2049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200" y="546851"/>
            <a:ext cx="2273058" cy="23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LDB EMPRESAS 2016\IMAGENS OK\img_028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8369" y="2427890"/>
            <a:ext cx="2093863" cy="231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C:\LDB EMPRESAS 2016\IMAGENS OK\img_016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871" y="2953390"/>
            <a:ext cx="2104898" cy="170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C:\LDB EMPRESAS 2016\IMAGENS OK\wipe_sweat_from_brow_1600_clr_6557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8209" y="992684"/>
            <a:ext cx="2713302" cy="373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C:\LDB EMPRESAS 2016\IMAGENS OK\storm_cloud_with_lightning_1600_clr_5418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0163" y="761464"/>
            <a:ext cx="3907543" cy="392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8860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148246"/>
            <a:ext cx="744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COMO TIRAR O COELHO DA CARTOLA? COMO BUSCAR A SOLUÇÃO? 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11" name="Imagem 10" descr="C:\LDB EMPRESAS 2016\IMAGENS OK\whats_in_the_hat_1600_clr_6610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2" y="827305"/>
            <a:ext cx="5278595" cy="372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C:\LDB EMPRESAS 2016\IMAGENS OK\stick_figure_searching_for_answers_1600_clr_4919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7" y="849083"/>
            <a:ext cx="4582885" cy="36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6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-14864" y="85186"/>
            <a:ext cx="6866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MARCAÇÃO A MERCADO: </a:t>
            </a:r>
            <a:r>
              <a:rPr lang="en-US" sz="2400" b="1" dirty="0" smtClean="0">
                <a:solidFill>
                  <a:srgbClr val="0033CC"/>
                </a:solidFill>
              </a:rPr>
              <a:t>NORMALIDADE</a:t>
            </a:r>
            <a:r>
              <a:rPr lang="en-US" sz="2400" b="1" dirty="0" smtClean="0">
                <a:solidFill>
                  <a:srgbClr val="008000"/>
                </a:solidFill>
              </a:rPr>
              <a:t> X </a:t>
            </a:r>
            <a:r>
              <a:rPr lang="en-US" sz="2400" b="1" dirty="0" smtClean="0">
                <a:solidFill>
                  <a:srgbClr val="FF0000"/>
                </a:solidFill>
              </a:rPr>
              <a:t>STRESS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5118" y="714375"/>
            <a:ext cx="6261046" cy="411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9143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7390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RENTABILIDADES DOS ÍNDICES: </a:t>
            </a:r>
            <a:r>
              <a:rPr lang="en-US" sz="2400" b="1" dirty="0" smtClean="0">
                <a:solidFill>
                  <a:srgbClr val="0033CC"/>
                </a:solidFill>
              </a:rPr>
              <a:t>NORMALIDADE</a:t>
            </a:r>
            <a:r>
              <a:rPr lang="en-US" sz="2400" b="1" dirty="0" smtClean="0">
                <a:solidFill>
                  <a:srgbClr val="008000"/>
                </a:solidFill>
              </a:rPr>
              <a:t> X </a:t>
            </a:r>
            <a:r>
              <a:rPr lang="en-US" sz="2400" b="1" dirty="0" smtClean="0">
                <a:solidFill>
                  <a:srgbClr val="FF0000"/>
                </a:solidFill>
              </a:rPr>
              <a:t>STRESS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916773"/>
            <a:ext cx="43195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916773"/>
            <a:ext cx="45608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8540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278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RISCO DE MERCADO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815" y="830316"/>
            <a:ext cx="6368594" cy="382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6687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278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RISCO DE MERCADO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99" y="837484"/>
            <a:ext cx="6481865" cy="389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925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3534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ARTIGO 4º: </a:t>
            </a:r>
            <a:r>
              <a:rPr lang="pt-BR" dirty="0" smtClean="0"/>
              <a:t>O </a:t>
            </a:r>
            <a:r>
              <a:rPr lang="pt-BR" b="1" dirty="0" smtClean="0">
                <a:solidFill>
                  <a:srgbClr val="118337"/>
                </a:solidFill>
              </a:rPr>
              <a:t>CERTIFICADO DE REGULARIDADE PREVIDENCIÁRIA (CRP) </a:t>
            </a:r>
            <a:r>
              <a:rPr lang="pt-BR" dirty="0" smtClean="0"/>
              <a:t>será exigido nos seguintes casos: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I - </a:t>
            </a:r>
            <a:r>
              <a:rPr lang="pt-BR" dirty="0" smtClean="0"/>
              <a:t>realização de transferências voluntárias de recursos pela União;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II - </a:t>
            </a:r>
            <a:r>
              <a:rPr lang="pt-BR" dirty="0" smtClean="0"/>
              <a:t>celebração de acordos, contratos, convênios ou ajustes, bem como recebimento de empréstimos, financiamentos, avais e subvenções em geral de órgãos ou entidades da Administração direta e indireta da União;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III - </a:t>
            </a:r>
            <a:r>
              <a:rPr lang="pt-BR" dirty="0" smtClean="0"/>
              <a:t>liberação de recursos de empréstimos e financiamentos por instituições financeiras federais; </a:t>
            </a:r>
          </a:p>
          <a:p>
            <a:r>
              <a:rPr lang="pt-BR" dirty="0" smtClean="0"/>
              <a:t> </a:t>
            </a:r>
          </a:p>
          <a:p>
            <a:r>
              <a:rPr lang="pt-BR" b="1" dirty="0" smtClean="0"/>
              <a:t>IV - </a:t>
            </a:r>
            <a:r>
              <a:rPr lang="pt-BR" dirty="0" smtClean="0"/>
              <a:t>pagamento dos valores devidos pelo Regime Geral de Previdência Social - RGPS, em razão do disposto na Lei nº 9.796, de 5 de maio de 1999.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5336" y="85186"/>
            <a:ext cx="515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8000"/>
                </a:solidFill>
              </a:rPr>
              <a:t>PORTARIA MPS Nº 204/08 (CRP): 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1547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278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RISCO DE MERCADO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8408" y="2555890"/>
            <a:ext cx="5367661" cy="16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9595" y="4322702"/>
            <a:ext cx="5429940" cy="43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2633" y="755752"/>
            <a:ext cx="4975499" cy="172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475892" y="1198171"/>
            <a:ext cx="149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NTNB 2050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112214" y="3397882"/>
            <a:ext cx="149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IMAB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0343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224964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5093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EFEITO ESPELHO: NORMALIDADE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528637" y="749300"/>
            <a:ext cx="1" cy="367029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511175" y="4421188"/>
            <a:ext cx="8180879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5401" y="608406"/>
            <a:ext cx="5032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R</a:t>
            </a:r>
          </a:p>
          <a:p>
            <a:pPr>
              <a:spcBef>
                <a:spcPct val="50000"/>
              </a:spcBef>
            </a:pPr>
            <a:r>
              <a:rPr lang="pt-BR" b="1" dirty="0"/>
              <a:t>E</a:t>
            </a:r>
          </a:p>
          <a:p>
            <a:pPr>
              <a:spcBef>
                <a:spcPct val="50000"/>
              </a:spcBef>
            </a:pPr>
            <a:r>
              <a:rPr lang="pt-BR" b="1" dirty="0"/>
              <a:t>T</a:t>
            </a:r>
          </a:p>
          <a:p>
            <a:pPr>
              <a:spcBef>
                <a:spcPct val="50000"/>
              </a:spcBef>
            </a:pPr>
            <a:r>
              <a:rPr lang="pt-BR" b="1" dirty="0"/>
              <a:t>O</a:t>
            </a:r>
          </a:p>
          <a:p>
            <a:pPr>
              <a:spcBef>
                <a:spcPct val="50000"/>
              </a:spcBef>
            </a:pPr>
            <a:r>
              <a:rPr lang="pt-BR" b="1" dirty="0"/>
              <a:t>R</a:t>
            </a:r>
          </a:p>
          <a:p>
            <a:pPr>
              <a:spcBef>
                <a:spcPct val="50000"/>
              </a:spcBef>
            </a:pPr>
            <a:r>
              <a:rPr lang="pt-BR" b="1" dirty="0"/>
              <a:t>N</a:t>
            </a:r>
          </a:p>
          <a:p>
            <a:pPr>
              <a:spcBef>
                <a:spcPct val="50000"/>
              </a:spcBef>
            </a:pPr>
            <a:r>
              <a:rPr lang="pt-BR" b="1" dirty="0"/>
              <a:t>O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622381" y="4530736"/>
            <a:ext cx="880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RISCO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65163" y="3810001"/>
            <a:ext cx="1443037" cy="504824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CDI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214563" y="3149602"/>
            <a:ext cx="1443037" cy="504824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IRFM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776663" y="2501902"/>
            <a:ext cx="1443037" cy="504824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>
                <a:solidFill>
                  <a:schemeClr val="bg1"/>
                </a:solidFill>
              </a:rPr>
              <a:t>IMA-B 5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338763" y="1879171"/>
            <a:ext cx="1443037" cy="495727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>
                <a:solidFill>
                  <a:schemeClr val="bg1"/>
                </a:solidFill>
              </a:rPr>
              <a:t>IMA-B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900863" y="1274799"/>
            <a:ext cx="1443037" cy="460730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>
                <a:solidFill>
                  <a:schemeClr val="bg1"/>
                </a:solidFill>
              </a:rPr>
              <a:t>IMA-B 5+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64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0182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235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577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EFEITO ESPELHO: </a:t>
            </a:r>
            <a:r>
              <a:rPr lang="en-US" sz="2800" b="1" dirty="0" smtClean="0">
                <a:solidFill>
                  <a:srgbClr val="FF0000"/>
                </a:solidFill>
              </a:rPr>
              <a:t>CENÁRIO DE STRESS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463551" y="656030"/>
            <a:ext cx="60325" cy="413715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1271" y="632758"/>
            <a:ext cx="28813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 dirty="0"/>
              <a:t>R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E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T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O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R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N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O</a:t>
            </a:r>
          </a:p>
        </p:txBody>
      </p:sp>
      <p:sp>
        <p:nvSpPr>
          <p:cNvPr id="23" name="CaixaDeTexto 21"/>
          <p:cNvSpPr txBox="1">
            <a:spLocks noChangeArrowheads="1"/>
          </p:cNvSpPr>
          <p:nvPr/>
        </p:nvSpPr>
        <p:spPr bwMode="auto">
          <a:xfrm>
            <a:off x="164306" y="2777487"/>
            <a:ext cx="288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/>
              <a:t>0</a:t>
            </a:r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506413" y="3002355"/>
            <a:ext cx="8308975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812802" y="717945"/>
            <a:ext cx="1316038" cy="640955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CDI</a:t>
            </a: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2310606" y="1444822"/>
            <a:ext cx="1316038" cy="606031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IRFM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835403" y="2171456"/>
            <a:ext cx="1316038" cy="606031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IMA-B 5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315501" y="3112010"/>
            <a:ext cx="1316039" cy="586187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IMA-B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878638" y="3850179"/>
            <a:ext cx="1316038" cy="590354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IMA-B 5+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8194676" y="3146819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RISCO</a:t>
            </a:r>
          </a:p>
        </p:txBody>
      </p:sp>
      <p:cxnSp>
        <p:nvCxnSpPr>
          <p:cNvPr id="31" name="Conector reto 30"/>
          <p:cNvCxnSpPr/>
          <p:nvPr/>
        </p:nvCxnSpPr>
        <p:spPr>
          <a:xfrm flipH="1">
            <a:off x="679451" y="3350019"/>
            <a:ext cx="424815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20"/>
          <p:cNvSpPr txBox="1">
            <a:spLocks noChangeArrowheads="1"/>
          </p:cNvSpPr>
          <p:nvPr/>
        </p:nvSpPr>
        <p:spPr bwMode="auto">
          <a:xfrm>
            <a:off x="1526381" y="3513531"/>
            <a:ext cx="2808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NEGATIVO</a:t>
            </a: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606427" y="4145356"/>
            <a:ext cx="6086473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86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8746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4964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5093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EFEITO ESPELHO: NORMALIDADE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3972" y="749300"/>
            <a:ext cx="87327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pt-BR" sz="2000" b="1" dirty="0" smtClean="0">
              <a:solidFill>
                <a:srgbClr val="333436"/>
              </a:solidFill>
            </a:endParaRPr>
          </a:p>
          <a:p>
            <a:endParaRPr lang="pt-BR" sz="1700" b="1" dirty="0">
              <a:solidFill>
                <a:srgbClr val="333436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528637" y="749300"/>
            <a:ext cx="1" cy="367029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511176" y="4421188"/>
            <a:ext cx="834556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3561" y="608406"/>
            <a:ext cx="5032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 dirty="0"/>
              <a:t>R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E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T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O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R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N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O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767224" y="4473370"/>
            <a:ext cx="880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RISCO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804084" y="3378200"/>
            <a:ext cx="2636615" cy="796133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</a:rPr>
              <a:t>RENDA FIXA</a:t>
            </a:r>
            <a:endParaRPr lang="pt-BR" sz="2600" b="1" dirty="0">
              <a:solidFill>
                <a:schemeClr val="bg1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290288" y="2281606"/>
            <a:ext cx="2644388" cy="787827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</a:rPr>
              <a:t>MULTIMERCADO</a:t>
            </a:r>
            <a:endParaRPr lang="pt-BR" sz="2600" b="1" dirty="0">
              <a:solidFill>
                <a:schemeClr val="bg1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676923" y="1136913"/>
            <a:ext cx="2623915" cy="820376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</a:rPr>
              <a:t>RENDA VARIÁVEL</a:t>
            </a:r>
            <a:endParaRPr lang="pt-BR" sz="2600" b="1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890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210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235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577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EFEITO ESPELHO: </a:t>
            </a:r>
            <a:r>
              <a:rPr lang="en-US" sz="2800" b="1" dirty="0" smtClean="0">
                <a:solidFill>
                  <a:srgbClr val="FF0000"/>
                </a:solidFill>
              </a:rPr>
              <a:t>CENÁRIO DE STRESS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463552" y="787399"/>
            <a:ext cx="30162" cy="400578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231" y="580208"/>
            <a:ext cx="28813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100" b="1" dirty="0"/>
              <a:t>R</a:t>
            </a:r>
          </a:p>
          <a:p>
            <a:pPr>
              <a:spcBef>
                <a:spcPct val="50000"/>
              </a:spcBef>
            </a:pPr>
            <a:r>
              <a:rPr lang="pt-BR" sz="1100" b="1" dirty="0"/>
              <a:t>E</a:t>
            </a:r>
          </a:p>
          <a:p>
            <a:pPr>
              <a:spcBef>
                <a:spcPct val="50000"/>
              </a:spcBef>
            </a:pPr>
            <a:r>
              <a:rPr lang="pt-BR" sz="1100" b="1" dirty="0"/>
              <a:t>T</a:t>
            </a:r>
          </a:p>
          <a:p>
            <a:pPr>
              <a:spcBef>
                <a:spcPct val="50000"/>
              </a:spcBef>
            </a:pPr>
            <a:r>
              <a:rPr lang="pt-BR" sz="1100" b="1" dirty="0"/>
              <a:t>O</a:t>
            </a:r>
          </a:p>
          <a:p>
            <a:pPr>
              <a:spcBef>
                <a:spcPct val="50000"/>
              </a:spcBef>
            </a:pPr>
            <a:r>
              <a:rPr lang="pt-BR" sz="1100" b="1" dirty="0"/>
              <a:t>R</a:t>
            </a:r>
          </a:p>
          <a:p>
            <a:pPr>
              <a:spcBef>
                <a:spcPct val="50000"/>
              </a:spcBef>
            </a:pPr>
            <a:r>
              <a:rPr lang="pt-BR" sz="1100" b="1" dirty="0"/>
              <a:t>N</a:t>
            </a:r>
          </a:p>
          <a:p>
            <a:pPr>
              <a:spcBef>
                <a:spcPct val="50000"/>
              </a:spcBef>
            </a:pPr>
            <a:r>
              <a:rPr lang="pt-BR" sz="1100" b="1" dirty="0"/>
              <a:t>O</a:t>
            </a:r>
          </a:p>
        </p:txBody>
      </p:sp>
      <p:sp>
        <p:nvSpPr>
          <p:cNvPr id="23" name="CaixaDeTexto 21"/>
          <p:cNvSpPr txBox="1">
            <a:spLocks noChangeArrowheads="1"/>
          </p:cNvSpPr>
          <p:nvPr/>
        </p:nvSpPr>
        <p:spPr bwMode="auto">
          <a:xfrm>
            <a:off x="164306" y="2222376"/>
            <a:ext cx="288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/>
              <a:t>0</a:t>
            </a:r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463551" y="2392755"/>
            <a:ext cx="8308975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8135938" y="2591708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RISCO</a:t>
            </a:r>
          </a:p>
        </p:txBody>
      </p:sp>
      <p:cxnSp>
        <p:nvCxnSpPr>
          <p:cNvPr id="31" name="Conector reto 30"/>
          <p:cNvCxnSpPr/>
          <p:nvPr/>
        </p:nvCxnSpPr>
        <p:spPr>
          <a:xfrm flipH="1">
            <a:off x="641352" y="2935705"/>
            <a:ext cx="2570162" cy="19844"/>
          </a:xfrm>
          <a:prstGeom prst="line">
            <a:avLst/>
          </a:prstGeom>
          <a:ln w="762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20"/>
          <p:cNvSpPr txBox="1">
            <a:spLocks noChangeArrowheads="1"/>
          </p:cNvSpPr>
          <p:nvPr/>
        </p:nvSpPr>
        <p:spPr bwMode="auto">
          <a:xfrm>
            <a:off x="1526381" y="3513531"/>
            <a:ext cx="2808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NEGATIVO</a:t>
            </a: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606428" y="4259656"/>
            <a:ext cx="5006972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720707" y="1284915"/>
            <a:ext cx="2636615" cy="796133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</a:rPr>
              <a:t>RENDA FIXA</a:t>
            </a:r>
            <a:endParaRPr lang="pt-BR" sz="2600" b="1" dirty="0">
              <a:solidFill>
                <a:schemeClr val="bg1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357322" y="2561636"/>
            <a:ext cx="2644388" cy="787827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</a:rPr>
              <a:t>MULTIMERCADO</a:t>
            </a:r>
            <a:endParaRPr lang="pt-BR" sz="2600" b="1" dirty="0">
              <a:solidFill>
                <a:schemeClr val="bg1"/>
              </a:solidFill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973521" y="3849468"/>
            <a:ext cx="2623915" cy="820376"/>
          </a:xfrm>
          <a:prstGeom prst="rect">
            <a:avLst/>
          </a:prstGeom>
          <a:solidFill>
            <a:srgbClr val="1183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</a:rPr>
              <a:t>RENDA VARIÁVEL</a:t>
            </a:r>
            <a:endParaRPr lang="pt-BR" sz="2600" b="1" dirty="0">
              <a:solidFill>
                <a:schemeClr val="bg1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86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3966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904348"/>
            <a:ext cx="3668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SEGMENTO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RENDA VARIÁVEL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247605" y="2427525"/>
            <a:ext cx="770560" cy="45719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2562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35" y="903500"/>
            <a:ext cx="87384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333436"/>
                </a:solidFill>
              </a:rPr>
              <a:t>Art. 115: Os fundos classificados como </a:t>
            </a:r>
            <a:r>
              <a:rPr lang="pt-BR" sz="2000" b="1" dirty="0" smtClean="0">
                <a:solidFill>
                  <a:srgbClr val="008000"/>
                </a:solidFill>
              </a:rPr>
              <a:t>AÇÕES </a:t>
            </a:r>
            <a:r>
              <a:rPr lang="pt-BR" sz="2000" b="1" dirty="0" smtClean="0">
                <a:solidFill>
                  <a:srgbClr val="333436"/>
                </a:solidFill>
              </a:rPr>
              <a:t>devem ter como principal fator de risco a </a:t>
            </a:r>
            <a:r>
              <a:rPr lang="pt-BR" sz="2000" b="1" dirty="0" smtClean="0">
                <a:solidFill>
                  <a:srgbClr val="008000"/>
                </a:solidFill>
              </a:rPr>
              <a:t>VARIAÇÃO DE PREÇOS DE AÇÕES </a:t>
            </a:r>
            <a:r>
              <a:rPr lang="pt-BR" sz="2000" b="1" dirty="0" smtClean="0">
                <a:solidFill>
                  <a:srgbClr val="333436"/>
                </a:solidFill>
              </a:rPr>
              <a:t>admitidas à negociação no mercado organizado e:  </a:t>
            </a:r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333436"/>
                </a:solidFill>
              </a:rPr>
              <a:t>I – 67%, no mínimo, de seu patrimônio líquido composto pelos seguintes ativos:</a:t>
            </a:r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marL="457200" indent="-457200" algn="ctr">
              <a:buAutoNum type="alphaLcParenBoth"/>
            </a:pPr>
            <a:r>
              <a:rPr lang="pt-BR" sz="2000" b="1" dirty="0" smtClean="0">
                <a:solidFill>
                  <a:srgbClr val="008000"/>
                </a:solidFill>
              </a:rPr>
              <a:t>ações</a:t>
            </a:r>
            <a:r>
              <a:rPr lang="pt-BR" sz="2000" b="1" dirty="0" smtClean="0">
                <a:solidFill>
                  <a:srgbClr val="333436"/>
                </a:solidFill>
              </a:rPr>
              <a:t>;</a:t>
            </a:r>
          </a:p>
          <a:p>
            <a:pPr marL="457200" indent="-457200" algn="ctr">
              <a:buAutoNum type="alphaLcParenBoth"/>
            </a:pPr>
            <a:r>
              <a:rPr lang="pt-BR" sz="2000" b="1" dirty="0" smtClean="0">
                <a:solidFill>
                  <a:srgbClr val="008000"/>
                </a:solidFill>
              </a:rPr>
              <a:t>bônus </a:t>
            </a:r>
            <a:r>
              <a:rPr lang="pt-BR" sz="2000" b="1" dirty="0" smtClean="0">
                <a:solidFill>
                  <a:srgbClr val="333436"/>
                </a:solidFill>
              </a:rPr>
              <a:t>ou </a:t>
            </a:r>
            <a:r>
              <a:rPr lang="pt-BR" sz="2000" b="1" dirty="0" smtClean="0">
                <a:solidFill>
                  <a:srgbClr val="008000"/>
                </a:solidFill>
              </a:rPr>
              <a:t>recibos de subscrição </a:t>
            </a:r>
            <a:r>
              <a:rPr lang="pt-BR" sz="2000" b="1" dirty="0" smtClean="0">
                <a:solidFill>
                  <a:srgbClr val="333436"/>
                </a:solidFill>
              </a:rPr>
              <a:t>e </a:t>
            </a:r>
            <a:r>
              <a:rPr lang="pt-BR" sz="2000" b="1" dirty="0" smtClean="0">
                <a:solidFill>
                  <a:srgbClr val="008000"/>
                </a:solidFill>
              </a:rPr>
              <a:t>certificados de depósito de ações</a:t>
            </a:r>
            <a:r>
              <a:rPr lang="pt-BR" sz="2000" b="1" dirty="0" smtClean="0">
                <a:solidFill>
                  <a:srgbClr val="333436"/>
                </a:solidFill>
              </a:rPr>
              <a:t>;</a:t>
            </a:r>
          </a:p>
          <a:p>
            <a:pPr marL="457200" indent="-457200" algn="ctr">
              <a:buAutoNum type="alphaLcParenBoth"/>
            </a:pPr>
            <a:r>
              <a:rPr lang="pt-BR" sz="2000" b="1" dirty="0" smtClean="0">
                <a:solidFill>
                  <a:srgbClr val="333436"/>
                </a:solidFill>
              </a:rPr>
              <a:t>cotas de fundos de ações e cotas dos fundos índices de ações (</a:t>
            </a:r>
            <a:r>
              <a:rPr lang="pt-BR" sz="2000" b="1" i="1" dirty="0" err="1" smtClean="0">
                <a:solidFill>
                  <a:srgbClr val="333436"/>
                </a:solidFill>
              </a:rPr>
              <a:t>ETF</a:t>
            </a:r>
            <a:r>
              <a:rPr lang="pt-BR" sz="2000" b="1" dirty="0" err="1" smtClean="0">
                <a:solidFill>
                  <a:srgbClr val="333436"/>
                </a:solidFill>
              </a:rPr>
              <a:t>s</a:t>
            </a:r>
            <a:r>
              <a:rPr lang="pt-BR" sz="2000" b="1" dirty="0" smtClean="0">
                <a:solidFill>
                  <a:srgbClr val="333436"/>
                </a:solidFill>
              </a:rPr>
              <a:t>);</a:t>
            </a:r>
          </a:p>
          <a:p>
            <a:pPr marL="457200" indent="-457200" algn="ctr">
              <a:buAutoNum type="alphaLcParenBoth"/>
            </a:pPr>
            <a:r>
              <a:rPr lang="pt-BR" sz="2000" b="1" i="1" dirty="0" err="1" smtClean="0">
                <a:solidFill>
                  <a:srgbClr val="008000"/>
                </a:solidFill>
              </a:rPr>
              <a:t>Brazilian</a:t>
            </a:r>
            <a:r>
              <a:rPr lang="pt-BR" sz="2000" b="1" i="1" dirty="0" smtClean="0">
                <a:solidFill>
                  <a:srgbClr val="008000"/>
                </a:solidFill>
              </a:rPr>
              <a:t> </a:t>
            </a:r>
            <a:r>
              <a:rPr lang="pt-BR" sz="2000" b="1" i="1" dirty="0" err="1" smtClean="0">
                <a:solidFill>
                  <a:srgbClr val="008000"/>
                </a:solidFill>
              </a:rPr>
              <a:t>Depositary</a:t>
            </a:r>
            <a:r>
              <a:rPr lang="pt-BR" sz="2000" b="1" i="1" dirty="0" smtClean="0">
                <a:solidFill>
                  <a:srgbClr val="008000"/>
                </a:solidFill>
              </a:rPr>
              <a:t> </a:t>
            </a:r>
            <a:r>
              <a:rPr lang="pt-BR" sz="2000" b="1" i="1" dirty="0" err="1" smtClean="0">
                <a:solidFill>
                  <a:srgbClr val="008000"/>
                </a:solidFill>
              </a:rPr>
              <a:t>Receipts</a:t>
            </a:r>
            <a:r>
              <a:rPr lang="pt-BR" sz="2000" b="1" i="1" dirty="0" smtClean="0">
                <a:solidFill>
                  <a:srgbClr val="008000"/>
                </a:solidFill>
              </a:rPr>
              <a:t> </a:t>
            </a:r>
            <a:r>
              <a:rPr lang="pt-BR" sz="2000" b="1" dirty="0" smtClean="0">
                <a:solidFill>
                  <a:srgbClr val="333436"/>
                </a:solidFill>
              </a:rPr>
              <a:t>(BDR) classificados como </a:t>
            </a:r>
            <a:r>
              <a:rPr lang="pt-BR" sz="2000" b="1" dirty="0" smtClean="0">
                <a:solidFill>
                  <a:srgbClr val="008000"/>
                </a:solidFill>
              </a:rPr>
              <a:t>nível II </a:t>
            </a:r>
            <a:r>
              <a:rPr lang="pt-BR" sz="2000" b="1" dirty="0" smtClean="0">
                <a:solidFill>
                  <a:srgbClr val="333436"/>
                </a:solidFill>
              </a:rPr>
              <a:t>e </a:t>
            </a:r>
            <a:r>
              <a:rPr lang="pt-BR" sz="2000" b="1" dirty="0" smtClean="0">
                <a:solidFill>
                  <a:srgbClr val="008000"/>
                </a:solidFill>
              </a:rPr>
              <a:t>III</a:t>
            </a:r>
            <a:r>
              <a:rPr lang="pt-BR" sz="2000" b="1" dirty="0" smtClean="0">
                <a:solidFill>
                  <a:srgbClr val="333436"/>
                </a:solidFill>
              </a:rPr>
              <a:t>.</a:t>
            </a:r>
            <a:endParaRPr lang="en-US" sz="2000" b="1" dirty="0" smtClean="0">
              <a:solidFill>
                <a:srgbClr val="333436"/>
              </a:solidFill>
            </a:endParaRPr>
          </a:p>
          <a:p>
            <a:pPr marL="457200" indent="-457200" algn="ctr">
              <a:buAutoNum type="alphaLcParenBoth"/>
            </a:pPr>
            <a:endParaRPr lang="en-US" sz="2000" b="1" dirty="0" smtClean="0">
              <a:solidFill>
                <a:srgbClr val="333436"/>
              </a:solidFill>
            </a:endParaRPr>
          </a:p>
          <a:p>
            <a:pPr marL="457200" indent="-457200" algn="just"/>
            <a:r>
              <a:rPr lang="en-US" sz="2000" b="1" dirty="0" smtClean="0">
                <a:solidFill>
                  <a:srgbClr val="333436"/>
                </a:solidFill>
              </a:rPr>
              <a:t>II – o </a:t>
            </a:r>
            <a:r>
              <a:rPr lang="en-US" sz="2000" b="1" dirty="0" err="1" smtClean="0">
                <a:solidFill>
                  <a:srgbClr val="333436"/>
                </a:solidFill>
              </a:rPr>
              <a:t>restante</a:t>
            </a:r>
            <a:r>
              <a:rPr lang="en-US" sz="2000" b="1" dirty="0" smtClean="0">
                <a:solidFill>
                  <a:srgbClr val="333436"/>
                </a:solidFill>
              </a:rPr>
              <a:t> da </a:t>
            </a:r>
            <a:r>
              <a:rPr lang="en-US" sz="2000" b="1" dirty="0" err="1" smtClean="0">
                <a:solidFill>
                  <a:srgbClr val="333436"/>
                </a:solidFill>
              </a:rPr>
              <a:t>carteira</a:t>
            </a:r>
            <a:r>
              <a:rPr lang="en-US" sz="2000" b="1" dirty="0" smtClean="0">
                <a:solidFill>
                  <a:srgbClr val="333436"/>
                </a:solidFill>
              </a:rPr>
              <a:t> </a:t>
            </a:r>
            <a:r>
              <a:rPr lang="en-US" sz="2000" b="1" dirty="0" err="1" smtClean="0">
                <a:solidFill>
                  <a:srgbClr val="333436"/>
                </a:solidFill>
              </a:rPr>
              <a:t>em</a:t>
            </a:r>
            <a:r>
              <a:rPr lang="en-US" sz="2000" b="1" dirty="0" smtClean="0">
                <a:solidFill>
                  <a:srgbClr val="333436"/>
                </a:solidFill>
              </a:rPr>
              <a:t> </a:t>
            </a:r>
            <a:r>
              <a:rPr lang="en-US" sz="2000" b="1" dirty="0" err="1" smtClean="0">
                <a:solidFill>
                  <a:srgbClr val="333436"/>
                </a:solidFill>
              </a:rPr>
              <a:t>quaisquer</a:t>
            </a:r>
            <a:r>
              <a:rPr lang="en-US" sz="2000" b="1" dirty="0" smtClean="0">
                <a:solidFill>
                  <a:srgbClr val="333436"/>
                </a:solidFill>
              </a:rPr>
              <a:t> </a:t>
            </a:r>
            <a:r>
              <a:rPr lang="en-US" sz="2000" b="1" dirty="0" err="1" smtClean="0">
                <a:solidFill>
                  <a:srgbClr val="333436"/>
                </a:solidFill>
              </a:rPr>
              <a:t>modalidades</a:t>
            </a:r>
            <a:r>
              <a:rPr lang="en-US" sz="2000" b="1" dirty="0" smtClean="0">
                <a:solidFill>
                  <a:srgbClr val="333436"/>
                </a:solidFill>
              </a:rPr>
              <a:t> de </a:t>
            </a:r>
            <a:r>
              <a:rPr lang="en-US" sz="2000" b="1" dirty="0" err="1" smtClean="0">
                <a:solidFill>
                  <a:srgbClr val="333436"/>
                </a:solidFill>
              </a:rPr>
              <a:t>ativos</a:t>
            </a:r>
            <a:r>
              <a:rPr lang="en-US" sz="2000" b="1" dirty="0" smtClean="0">
                <a:solidFill>
                  <a:srgbClr val="333436"/>
                </a:solidFill>
              </a:rPr>
              <a:t> </a:t>
            </a:r>
            <a:r>
              <a:rPr lang="en-US" sz="2000" b="1" dirty="0" err="1" smtClean="0">
                <a:solidFill>
                  <a:srgbClr val="333436"/>
                </a:solidFill>
              </a:rPr>
              <a:t>financeiros</a:t>
            </a:r>
            <a:r>
              <a:rPr lang="en-US" sz="2000" b="1" dirty="0" smtClean="0">
                <a:solidFill>
                  <a:srgbClr val="333436"/>
                </a:solidFill>
              </a:rPr>
              <a:t>. </a:t>
            </a:r>
            <a:endParaRPr lang="pt-BR" sz="2000" b="1" dirty="0" smtClean="0">
              <a:solidFill>
                <a:srgbClr val="333436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69216" y="106206"/>
            <a:ext cx="633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FUNDOS DE AÇÕES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4632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69216" y="106206"/>
            <a:ext cx="737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INSTRUÇÃO CVM Nº 555/14: FUNDOS MULTIMERCADO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195335" y="1302880"/>
            <a:ext cx="8738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333436"/>
                </a:solidFill>
              </a:rPr>
              <a:t>Art. 117: Os fundos classificados como </a:t>
            </a:r>
            <a:r>
              <a:rPr lang="pt-BR" sz="2800" b="1" dirty="0" smtClean="0">
                <a:solidFill>
                  <a:srgbClr val="008000"/>
                </a:solidFill>
              </a:rPr>
              <a:t>MULTIMERCADO </a:t>
            </a:r>
            <a:r>
              <a:rPr lang="pt-BR" sz="2800" b="1" dirty="0" smtClean="0">
                <a:solidFill>
                  <a:srgbClr val="333436"/>
                </a:solidFill>
              </a:rPr>
              <a:t>devem possuir políticas de investimento que envolvam </a:t>
            </a:r>
            <a:r>
              <a:rPr lang="pt-BR" sz="2800" b="1" dirty="0" smtClean="0">
                <a:solidFill>
                  <a:srgbClr val="008000"/>
                </a:solidFill>
              </a:rPr>
              <a:t>VÁRIOS FATORES DE RISCO, </a:t>
            </a:r>
            <a:r>
              <a:rPr lang="pt-BR" sz="2800" b="1" dirty="0" smtClean="0">
                <a:solidFill>
                  <a:srgbClr val="333436"/>
                </a:solidFill>
              </a:rPr>
              <a:t>sem o compromisso de concentração em nenhum fator em especial ou em fatores diferentes das demais classes previstas para os outros 3 tipos de fundos: Renda Fixa, Ações e Cambial.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0576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74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EM PARTICIPAÇÕES (FIP)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13140" y="793540"/>
            <a:ext cx="91440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O </a:t>
            </a:r>
            <a:r>
              <a:rPr lang="pt-BR" sz="2400" b="1" dirty="0" smtClean="0">
                <a:solidFill>
                  <a:srgbClr val="008000"/>
                </a:solidFill>
              </a:rPr>
              <a:t>Fundo de Investimento em Participações (FIP) </a:t>
            </a:r>
            <a:r>
              <a:rPr lang="pt-BR" sz="2400" b="1" dirty="0" smtClean="0">
                <a:solidFill>
                  <a:srgbClr val="333436"/>
                </a:solidFill>
              </a:rPr>
              <a:t>é uma </a:t>
            </a:r>
            <a:r>
              <a:rPr lang="pt-BR" sz="2400" b="1" dirty="0" smtClean="0">
                <a:solidFill>
                  <a:srgbClr val="008000"/>
                </a:solidFill>
              </a:rPr>
              <a:t>comunhão de recursos</a:t>
            </a:r>
            <a:r>
              <a:rPr lang="pt-BR" sz="2400" b="1" dirty="0" smtClean="0">
                <a:solidFill>
                  <a:srgbClr val="333436"/>
                </a:solidFill>
              </a:rPr>
              <a:t> destinados à </a:t>
            </a:r>
            <a:r>
              <a:rPr lang="pt-BR" sz="2400" b="1" dirty="0" smtClean="0">
                <a:solidFill>
                  <a:srgbClr val="008000"/>
                </a:solidFill>
              </a:rPr>
              <a:t>aplicação</a:t>
            </a:r>
            <a:r>
              <a:rPr lang="pt-BR" sz="2400" b="1" dirty="0" smtClean="0">
                <a:solidFill>
                  <a:srgbClr val="333436"/>
                </a:solidFill>
              </a:rPr>
              <a:t> em </a:t>
            </a:r>
            <a:r>
              <a:rPr lang="pt-BR" sz="2400" b="1" dirty="0" smtClean="0">
                <a:solidFill>
                  <a:srgbClr val="008000"/>
                </a:solidFill>
              </a:rPr>
              <a:t>companhias abertas</a:t>
            </a:r>
            <a:r>
              <a:rPr lang="pt-BR" sz="2400" b="1" dirty="0" smtClean="0">
                <a:solidFill>
                  <a:srgbClr val="333436"/>
                </a:solidFill>
              </a:rPr>
              <a:t>, </a:t>
            </a:r>
            <a:r>
              <a:rPr lang="pt-BR" sz="2400" b="1" dirty="0" smtClean="0">
                <a:solidFill>
                  <a:srgbClr val="008000"/>
                </a:solidFill>
              </a:rPr>
              <a:t>fechadas</a:t>
            </a:r>
            <a:r>
              <a:rPr lang="pt-BR" sz="2400" b="1" dirty="0" smtClean="0">
                <a:solidFill>
                  <a:srgbClr val="333436"/>
                </a:solidFill>
              </a:rPr>
              <a:t> ou </a:t>
            </a:r>
            <a:r>
              <a:rPr lang="pt-BR" sz="2400" b="1" dirty="0" smtClean="0">
                <a:solidFill>
                  <a:srgbClr val="008000"/>
                </a:solidFill>
              </a:rPr>
              <a:t>sociedades limitadas</a:t>
            </a:r>
            <a:r>
              <a:rPr lang="pt-BR" sz="2400" b="1" dirty="0" smtClean="0">
                <a:solidFill>
                  <a:srgbClr val="333436"/>
                </a:solidFill>
              </a:rPr>
              <a:t>, em fase de desenvolvimento. Cabe ao administrador constituir o fundo e realizar o processo de captação de recursos junto aos investidores através da venda de cotas. </a:t>
            </a: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O </a:t>
            </a:r>
            <a:r>
              <a:rPr lang="pt-BR" sz="2400" b="1" dirty="0" smtClean="0">
                <a:solidFill>
                  <a:srgbClr val="008000"/>
                </a:solidFill>
              </a:rPr>
              <a:t>FIP</a:t>
            </a:r>
            <a:r>
              <a:rPr lang="pt-BR" sz="2400" b="1" dirty="0" smtClean="0">
                <a:solidFill>
                  <a:srgbClr val="333436"/>
                </a:solidFill>
              </a:rPr>
              <a:t> é um investimento em renda variável constituído sob a forma de </a:t>
            </a:r>
            <a:r>
              <a:rPr lang="pt-BR" sz="2400" b="1" dirty="0" smtClean="0">
                <a:solidFill>
                  <a:srgbClr val="008000"/>
                </a:solidFill>
              </a:rPr>
              <a:t>condomínio fechado</a:t>
            </a:r>
            <a:r>
              <a:rPr lang="pt-BR" sz="2400" b="1" dirty="0" smtClean="0">
                <a:solidFill>
                  <a:srgbClr val="333436"/>
                </a:solidFill>
              </a:rPr>
              <a:t>, em que </a:t>
            </a:r>
            <a:r>
              <a:rPr lang="pt-BR" sz="2400" b="1" dirty="0" smtClean="0">
                <a:solidFill>
                  <a:srgbClr val="008000"/>
                </a:solidFill>
              </a:rPr>
              <a:t>as cotas somente são resgatadas ao término de sua duração ou quando é deliberado em assembleia de cotistas a sua liquidação.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7579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74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EM PARTICIPAÇÕES (FIP)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106680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 smtClean="0">
                <a:solidFill>
                  <a:srgbClr val="333436"/>
                </a:solidFill>
              </a:rPr>
              <a:t>O fundo </a:t>
            </a:r>
            <a:r>
              <a:rPr lang="pt-BR" sz="3200" b="1" dirty="0" smtClean="0">
                <a:solidFill>
                  <a:srgbClr val="008000"/>
                </a:solidFill>
              </a:rPr>
              <a:t>deverá</a:t>
            </a:r>
            <a:r>
              <a:rPr lang="pt-BR" sz="3200" b="1" dirty="0" smtClean="0">
                <a:solidFill>
                  <a:srgbClr val="333436"/>
                </a:solidFill>
              </a:rPr>
              <a:t> participar do </a:t>
            </a:r>
            <a:r>
              <a:rPr lang="pt-BR" sz="3200" b="1" dirty="0" smtClean="0">
                <a:solidFill>
                  <a:srgbClr val="008000"/>
                </a:solidFill>
              </a:rPr>
              <a:t>processo decisório da companhia investida</a:t>
            </a:r>
            <a:r>
              <a:rPr lang="pt-BR" sz="3200" b="1" dirty="0" smtClean="0">
                <a:solidFill>
                  <a:srgbClr val="333436"/>
                </a:solidFill>
              </a:rPr>
              <a:t>, com efetiva influência na definição de sua política estratégica e na sua gestão, notadamente através da </a:t>
            </a:r>
            <a:r>
              <a:rPr lang="pt-BR" sz="3200" b="1" dirty="0" smtClean="0">
                <a:solidFill>
                  <a:srgbClr val="008000"/>
                </a:solidFill>
              </a:rPr>
              <a:t>indicação de membros do Conselho de Administração</a:t>
            </a:r>
            <a:r>
              <a:rPr lang="pt-BR" sz="3200" b="1" dirty="0" smtClean="0">
                <a:solidFill>
                  <a:srgbClr val="333436"/>
                </a:solidFill>
              </a:rPr>
              <a:t>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15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738172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ARTIGO 5º: </a:t>
            </a:r>
            <a:r>
              <a:rPr lang="pt-BR" dirty="0" smtClean="0"/>
              <a:t>A SPPS, quando da emissão do CRP, examinará o cumprimento, pelos Estados, Distrito Federal e Municípios, dos critérios e das exigências abaixo relativas aos RPPS: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I - </a:t>
            </a:r>
            <a:r>
              <a:rPr lang="pt-BR" dirty="0" smtClean="0"/>
              <a:t>observância do </a:t>
            </a:r>
            <a:r>
              <a:rPr lang="pt-BR" b="1" dirty="0" smtClean="0">
                <a:solidFill>
                  <a:srgbClr val="118337"/>
                </a:solidFill>
              </a:rPr>
              <a:t>caráter contributivo do RPPS (Plano de Benefício Definido)</a:t>
            </a:r>
            <a:r>
              <a:rPr lang="pt-BR" dirty="0" smtClean="0"/>
              <a:t>, que será cumprido por meio de:</a:t>
            </a:r>
          </a:p>
          <a:p>
            <a:r>
              <a:rPr lang="pt-BR" dirty="0" smtClean="0"/>
              <a:t> </a:t>
            </a:r>
          </a:p>
          <a:p>
            <a:r>
              <a:rPr lang="pt-BR" b="1" dirty="0" smtClean="0"/>
              <a:t>a) </a:t>
            </a:r>
            <a:r>
              <a:rPr lang="pt-BR" dirty="0" smtClean="0"/>
              <a:t>fixação, em texto legal, de alíquotas de contribuição do ente, dos segurados ativos, dos segurados inativos e dos pensionistas;</a:t>
            </a:r>
            <a:endParaRPr lang="pt-BR" sz="800" dirty="0" smtClean="0"/>
          </a:p>
          <a:p>
            <a:r>
              <a:rPr lang="pt-BR" sz="800" b="1" dirty="0" smtClean="0"/>
              <a:t> </a:t>
            </a:r>
            <a:endParaRPr lang="pt-BR" sz="800" dirty="0" smtClean="0"/>
          </a:p>
          <a:p>
            <a:r>
              <a:rPr lang="pt-BR" b="1" dirty="0" smtClean="0"/>
              <a:t>b) </a:t>
            </a:r>
            <a:r>
              <a:rPr lang="pt-BR" dirty="0" smtClean="0"/>
              <a:t>repasse integral dos valores devidos ao RPPS; </a:t>
            </a:r>
            <a:r>
              <a:rPr lang="pt-BR" sz="1000" b="1" i="1" dirty="0" smtClean="0"/>
              <a:t>(Redação dada pela Portaria MTPS nº 360, de 30/03/2016)</a:t>
            </a:r>
            <a:endParaRPr lang="pt-BR" sz="800" dirty="0" smtClean="0"/>
          </a:p>
          <a:p>
            <a:r>
              <a:rPr lang="pt-BR" sz="800" b="1" dirty="0" smtClean="0"/>
              <a:t> </a:t>
            </a:r>
            <a:endParaRPr lang="pt-BR" sz="800" dirty="0" smtClean="0"/>
          </a:p>
          <a:p>
            <a:r>
              <a:rPr lang="pt-BR" b="1" dirty="0" smtClean="0"/>
              <a:t>c) </a:t>
            </a:r>
            <a:r>
              <a:rPr lang="pt-BR" dirty="0" smtClean="0"/>
              <a:t>retenção, pela unidade gestora do RPPS, dos valores devidos pelos segurados e  pensionistas relativos aos benefícios e remunerações cujo pagamento esteja sob sua responsabilidade; e</a:t>
            </a:r>
            <a:endParaRPr lang="pt-BR" sz="800" dirty="0" smtClean="0"/>
          </a:p>
          <a:p>
            <a:r>
              <a:rPr lang="pt-BR" sz="800" b="1" dirty="0" smtClean="0"/>
              <a:t> </a:t>
            </a:r>
            <a:endParaRPr lang="pt-BR" sz="800" dirty="0" smtClean="0"/>
          </a:p>
          <a:p>
            <a:r>
              <a:rPr lang="pt-BR" b="1" dirty="0" smtClean="0"/>
              <a:t>d) </a:t>
            </a:r>
            <a:r>
              <a:rPr lang="pt-BR" dirty="0" smtClean="0"/>
              <a:t>pagamentos à unidade gestora do RPPS dos valores relativos a débitos de contribuições parceladas mediante acordo.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46394" y="85186"/>
            <a:ext cx="734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8000"/>
                </a:solidFill>
              </a:rPr>
              <a:t>PORTARIA MPS Nº 204/08 (CRP): ARTIGO 5º: 16 INCISOS 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3246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74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EM PARTICIPAÇÕES (FIP)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34160" y="667420"/>
            <a:ext cx="91440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 smtClean="0">
                <a:solidFill>
                  <a:srgbClr val="333436"/>
                </a:solidFill>
              </a:rPr>
              <a:t>A participação do fundo no processo decisório da companhia investida pode ocorrer: </a:t>
            </a:r>
          </a:p>
          <a:p>
            <a:endParaRPr lang="pt-BR" sz="1000" b="1" dirty="0" smtClean="0">
              <a:solidFill>
                <a:srgbClr val="333436"/>
              </a:solidFill>
            </a:endParaRPr>
          </a:p>
          <a:p>
            <a:r>
              <a:rPr lang="pt-BR" sz="2400" b="1" dirty="0" smtClean="0">
                <a:solidFill>
                  <a:srgbClr val="008000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pela detenção de ações que integrem o respectivo bloco de controle; </a:t>
            </a:r>
          </a:p>
          <a:p>
            <a:r>
              <a:rPr lang="pt-BR" sz="2400" b="1" dirty="0" smtClean="0">
                <a:solidFill>
                  <a:srgbClr val="008000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pela celebração de acordo de acionistas; ou </a:t>
            </a:r>
          </a:p>
          <a:p>
            <a:r>
              <a:rPr lang="pt-BR" sz="2400" b="1" dirty="0" smtClean="0">
                <a:solidFill>
                  <a:srgbClr val="008000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pela adoção de procedimento que assegure ao fundo efetiva influência na definição de sua política estratégica e na sua gestão. </a:t>
            </a:r>
            <a:endParaRPr lang="pt-BR" sz="1000" b="1" dirty="0" smtClean="0">
              <a:solidFill>
                <a:srgbClr val="333436"/>
              </a:solidFill>
            </a:endParaRPr>
          </a:p>
          <a:p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Busca-se criar valor para a companhia, por meio do desenvolvimento de seu negócio, bem como pela implementação de práticas de Governança Corporativa.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8276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74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EM PARTICIPAÇÕES (FIP)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23650" y="614870"/>
            <a:ext cx="914400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8000"/>
                </a:solidFill>
              </a:rPr>
              <a:t>VANTAGENS:</a:t>
            </a:r>
            <a:endParaRPr lang="pt-BR" sz="1000" b="1" dirty="0" smtClean="0">
              <a:solidFill>
                <a:srgbClr val="008000"/>
              </a:solidFill>
            </a:endParaRPr>
          </a:p>
          <a:p>
            <a:pPr algn="ctr"/>
            <a:endParaRPr lang="pt-BR" sz="1000" b="1" dirty="0" smtClean="0">
              <a:solidFill>
                <a:srgbClr val="008000"/>
              </a:solidFill>
            </a:endParaRPr>
          </a:p>
          <a:p>
            <a:r>
              <a:rPr lang="pt-BR" sz="2000" b="1" dirty="0" smtClean="0">
                <a:solidFill>
                  <a:srgbClr val="008000"/>
                </a:solidFill>
              </a:rPr>
              <a:t>*</a:t>
            </a:r>
            <a:r>
              <a:rPr lang="pt-BR" sz="2000" b="1" dirty="0" smtClean="0">
                <a:solidFill>
                  <a:srgbClr val="333436"/>
                </a:solidFill>
              </a:rPr>
              <a:t> A gestão do </a:t>
            </a:r>
            <a:r>
              <a:rPr lang="pt-BR" sz="2000" b="1" dirty="0" smtClean="0">
                <a:solidFill>
                  <a:srgbClr val="008000"/>
                </a:solidFill>
              </a:rPr>
              <a:t>FIP</a:t>
            </a:r>
            <a:r>
              <a:rPr lang="pt-BR" sz="2000" b="1" dirty="0" smtClean="0">
                <a:solidFill>
                  <a:srgbClr val="333436"/>
                </a:solidFill>
              </a:rPr>
              <a:t> é realizada por um gestor profissional, especializado e com condições técnicas de analisar os investimentos com maior perspectiva de retorno.</a:t>
            </a:r>
          </a:p>
          <a:p>
            <a:r>
              <a:rPr lang="pt-BR" sz="2000" b="1" dirty="0" smtClean="0">
                <a:solidFill>
                  <a:srgbClr val="333436"/>
                </a:solidFill>
              </a:rPr>
              <a:t> </a:t>
            </a:r>
          </a:p>
          <a:p>
            <a:r>
              <a:rPr lang="pt-BR" sz="2000" b="1" dirty="0" smtClean="0">
                <a:solidFill>
                  <a:srgbClr val="008000"/>
                </a:solidFill>
              </a:rPr>
              <a:t>*</a:t>
            </a:r>
            <a:r>
              <a:rPr lang="pt-BR" sz="2000" b="1" dirty="0" smtClean="0">
                <a:solidFill>
                  <a:srgbClr val="333436"/>
                </a:solidFill>
              </a:rPr>
              <a:t> O investidor participa do crescimento dos negócios das companhias investidas, independentemente de serem de </a:t>
            </a:r>
            <a:r>
              <a:rPr lang="pt-BR" sz="2000" b="1" dirty="0" smtClean="0">
                <a:solidFill>
                  <a:srgbClr val="008000"/>
                </a:solidFill>
              </a:rPr>
              <a:t>capital aberto</a:t>
            </a:r>
            <a:r>
              <a:rPr lang="pt-BR" sz="2000" b="1" dirty="0" smtClean="0">
                <a:solidFill>
                  <a:srgbClr val="333436"/>
                </a:solidFill>
              </a:rPr>
              <a:t> ou </a:t>
            </a:r>
            <a:r>
              <a:rPr lang="pt-BR" sz="2000" b="1" dirty="0" smtClean="0">
                <a:solidFill>
                  <a:srgbClr val="008000"/>
                </a:solidFill>
              </a:rPr>
              <a:t>fechado</a:t>
            </a:r>
            <a:r>
              <a:rPr lang="pt-BR" sz="2000" b="1" dirty="0" smtClean="0">
                <a:solidFill>
                  <a:srgbClr val="333436"/>
                </a:solidFill>
              </a:rPr>
              <a:t> ou ainda </a:t>
            </a:r>
            <a:r>
              <a:rPr lang="pt-BR" sz="2000" b="1" dirty="0" smtClean="0">
                <a:solidFill>
                  <a:srgbClr val="008000"/>
                </a:solidFill>
              </a:rPr>
              <a:t>limitada</a:t>
            </a:r>
            <a:r>
              <a:rPr lang="pt-BR" sz="2000" b="1" dirty="0" smtClean="0">
                <a:solidFill>
                  <a:srgbClr val="333436"/>
                </a:solidFill>
              </a:rPr>
              <a:t>. </a:t>
            </a:r>
          </a:p>
          <a:p>
            <a:pPr>
              <a:buFont typeface="Arial" pitchFamily="34" charset="0"/>
              <a:buChar char="•"/>
            </a:pPr>
            <a:endParaRPr lang="pt-BR" sz="2000" b="1" dirty="0" smtClean="0">
              <a:solidFill>
                <a:srgbClr val="333436"/>
              </a:solidFill>
            </a:endParaRPr>
          </a:p>
          <a:p>
            <a:r>
              <a:rPr lang="pt-BR" sz="2000" b="1" dirty="0" smtClean="0">
                <a:solidFill>
                  <a:srgbClr val="008000"/>
                </a:solidFill>
              </a:rPr>
              <a:t>*</a:t>
            </a:r>
            <a:r>
              <a:rPr lang="pt-BR" sz="2000" b="1" dirty="0" smtClean="0">
                <a:solidFill>
                  <a:srgbClr val="333436"/>
                </a:solidFill>
              </a:rPr>
              <a:t> </a:t>
            </a:r>
            <a:r>
              <a:rPr lang="pt-BR" sz="2000" b="1" dirty="0" err="1" smtClean="0">
                <a:solidFill>
                  <a:srgbClr val="008000"/>
                </a:solidFill>
              </a:rPr>
              <a:t>FIPs</a:t>
            </a:r>
            <a:r>
              <a:rPr lang="pt-BR" sz="2000" b="1" dirty="0" smtClean="0">
                <a:solidFill>
                  <a:srgbClr val="333436"/>
                </a:solidFill>
              </a:rPr>
              <a:t> buscam investimentos com alto potencial de retorno, o que resulta em oportunidades de ganhos relevantes. </a:t>
            </a:r>
          </a:p>
          <a:p>
            <a:endParaRPr lang="pt-BR" sz="2000" b="1" dirty="0" smtClean="0">
              <a:solidFill>
                <a:srgbClr val="333436"/>
              </a:solidFill>
            </a:endParaRPr>
          </a:p>
          <a:p>
            <a:r>
              <a:rPr lang="pt-BR" sz="2000" b="1" dirty="0" smtClean="0">
                <a:solidFill>
                  <a:srgbClr val="008000"/>
                </a:solidFill>
              </a:rPr>
              <a:t>*</a:t>
            </a:r>
            <a:r>
              <a:rPr lang="pt-BR" sz="2000" b="1" dirty="0" smtClean="0">
                <a:solidFill>
                  <a:srgbClr val="333436"/>
                </a:solidFill>
              </a:rPr>
              <a:t> Permite a participação em diferentes investimentos, com redução do risco global da carteira. </a:t>
            </a:r>
          </a:p>
          <a:p>
            <a:pPr algn="ctr"/>
            <a:endParaRPr lang="pt-BR" sz="2400" b="1" dirty="0" smtClean="0">
              <a:solidFill>
                <a:srgbClr val="008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8262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74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EM PARTICIPAÇÕES (FIP)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13140" y="667420"/>
            <a:ext cx="9144000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FIQUE ATENTO!</a:t>
            </a:r>
            <a:endParaRPr lang="pt-BR" sz="1000" b="1" dirty="0" smtClean="0">
              <a:solidFill>
                <a:srgbClr val="FF0000"/>
              </a:solidFill>
            </a:endParaRPr>
          </a:p>
          <a:p>
            <a:pPr algn="ctr"/>
            <a:endParaRPr lang="pt-BR" sz="1000" dirty="0" smtClean="0"/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*</a:t>
            </a:r>
            <a:r>
              <a:rPr lang="pt-BR" sz="2800" b="1" dirty="0" smtClean="0">
                <a:solidFill>
                  <a:srgbClr val="333436"/>
                </a:solidFill>
              </a:rPr>
              <a:t> O </a:t>
            </a:r>
            <a:r>
              <a:rPr lang="pt-BR" sz="2800" b="1" dirty="0" smtClean="0">
                <a:solidFill>
                  <a:srgbClr val="008000"/>
                </a:solidFill>
              </a:rPr>
              <a:t>FIP</a:t>
            </a:r>
            <a:r>
              <a:rPr lang="pt-BR" sz="2800" b="1" dirty="0" smtClean="0">
                <a:solidFill>
                  <a:srgbClr val="333436"/>
                </a:solidFill>
              </a:rPr>
              <a:t> é um produto de renda variável, portanto, sempre há o risco do fundo não alcançar os retornos esperados em caso de queda do valor de mercado dos ativos que compõem a carteira do fundo; e </a:t>
            </a:r>
          </a:p>
          <a:p>
            <a:pPr algn="ctr">
              <a:buFont typeface="Arial" pitchFamily="34" charset="0"/>
              <a:buChar char="•"/>
            </a:pPr>
            <a:endParaRPr lang="pt-BR" sz="28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*</a:t>
            </a:r>
            <a:r>
              <a:rPr lang="pt-BR" sz="2800" b="1" dirty="0" smtClean="0">
                <a:solidFill>
                  <a:srgbClr val="333436"/>
                </a:solidFill>
              </a:rPr>
              <a:t> Pode não haver interessados em comprar as cotas do </a:t>
            </a:r>
            <a:r>
              <a:rPr lang="pt-BR" sz="2800" b="1" dirty="0" smtClean="0">
                <a:solidFill>
                  <a:srgbClr val="008000"/>
                </a:solidFill>
              </a:rPr>
              <a:t>FIP</a:t>
            </a:r>
            <a:r>
              <a:rPr lang="pt-BR" sz="2800" b="1" dirty="0" smtClean="0">
                <a:solidFill>
                  <a:srgbClr val="333436"/>
                </a:solidFill>
              </a:rPr>
              <a:t>, caso o detentor precise sair do investimento antes do vencimento.</a:t>
            </a:r>
            <a:endParaRPr lang="pt-BR" sz="2800" b="1" dirty="0" smtClean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8848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597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IMOBILIÁRIO (FII)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124547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smtClean="0">
                <a:solidFill>
                  <a:srgbClr val="333436"/>
                </a:solidFill>
              </a:rPr>
              <a:t>O </a:t>
            </a:r>
            <a:r>
              <a:rPr lang="pt-BR" sz="2800" b="1" dirty="0" smtClean="0">
                <a:solidFill>
                  <a:srgbClr val="008000"/>
                </a:solidFill>
              </a:rPr>
              <a:t>Fundo de Investimento Imobiliário </a:t>
            </a:r>
            <a:r>
              <a:rPr lang="pt-BR" sz="2800" b="1" dirty="0" smtClean="0">
                <a:solidFill>
                  <a:srgbClr val="333436"/>
                </a:solidFill>
              </a:rPr>
              <a:t>(</a:t>
            </a:r>
            <a:r>
              <a:rPr lang="pt-BR" sz="2800" b="1" dirty="0" smtClean="0">
                <a:solidFill>
                  <a:srgbClr val="008000"/>
                </a:solidFill>
              </a:rPr>
              <a:t>FII</a:t>
            </a:r>
            <a:r>
              <a:rPr lang="pt-BR" sz="2800" b="1" dirty="0" smtClean="0">
                <a:solidFill>
                  <a:srgbClr val="333436"/>
                </a:solidFill>
              </a:rPr>
              <a:t>) é uma comunhão de recursos destinados à </a:t>
            </a:r>
            <a:r>
              <a:rPr lang="pt-BR" sz="2800" b="1" dirty="0" smtClean="0">
                <a:solidFill>
                  <a:srgbClr val="008000"/>
                </a:solidFill>
              </a:rPr>
              <a:t>aplicação em ativos relacionados ao mercado imobiliário</a:t>
            </a:r>
            <a:r>
              <a:rPr lang="pt-BR" sz="2800" b="1" dirty="0" smtClean="0">
                <a:solidFill>
                  <a:srgbClr val="333436"/>
                </a:solidFill>
              </a:rPr>
              <a:t>. Cabe ao administrador, uma instituição financeira específica, constituir o fundo e realizar o processo de captação de recursos junto aos investidores através da venda de cotas.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1890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597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IMOBILIÁRIO (FII)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120343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333436"/>
                </a:solidFill>
              </a:rPr>
              <a:t>Os recursos captados na venda das cotas poderão ser utilizados para a aquisição de imóveis rurais ou urbanos, construídos ou em construção, destinados a fins comerciais ou residenciais, bem como para a aquisição de títulos e valores mobiliários ligados ao setor imobiliário, tais como </a:t>
            </a:r>
            <a:r>
              <a:rPr lang="pt-BR" sz="2400" b="1" dirty="0" smtClean="0">
                <a:solidFill>
                  <a:srgbClr val="008000"/>
                </a:solidFill>
              </a:rPr>
              <a:t>cotas de outros </a:t>
            </a:r>
            <a:r>
              <a:rPr lang="pt-BR" sz="2400" b="1" dirty="0" err="1" smtClean="0">
                <a:solidFill>
                  <a:srgbClr val="008000"/>
                </a:solidFill>
              </a:rPr>
              <a:t>FIIs</a:t>
            </a:r>
            <a:r>
              <a:rPr lang="pt-BR" sz="2400" b="1" dirty="0" smtClean="0">
                <a:solidFill>
                  <a:srgbClr val="333436"/>
                </a:solidFill>
              </a:rPr>
              <a:t>, </a:t>
            </a:r>
            <a:r>
              <a:rPr lang="pt-BR" sz="2400" b="1" dirty="0" smtClean="0">
                <a:solidFill>
                  <a:srgbClr val="008000"/>
                </a:solidFill>
              </a:rPr>
              <a:t>Letra de Crédito Imobiliário </a:t>
            </a:r>
            <a:r>
              <a:rPr lang="pt-BR" sz="2400" b="1" dirty="0" smtClean="0">
                <a:solidFill>
                  <a:srgbClr val="333436"/>
                </a:solidFill>
              </a:rPr>
              <a:t>(</a:t>
            </a:r>
            <a:r>
              <a:rPr lang="pt-BR" sz="2400" b="1" dirty="0" smtClean="0">
                <a:solidFill>
                  <a:srgbClr val="008000"/>
                </a:solidFill>
              </a:rPr>
              <a:t>LCI</a:t>
            </a:r>
            <a:r>
              <a:rPr lang="pt-BR" sz="2400" b="1" dirty="0" smtClean="0">
                <a:solidFill>
                  <a:srgbClr val="333436"/>
                </a:solidFill>
              </a:rPr>
              <a:t>), </a:t>
            </a:r>
            <a:r>
              <a:rPr lang="pt-BR" sz="2400" b="1" dirty="0" smtClean="0">
                <a:solidFill>
                  <a:srgbClr val="008000"/>
                </a:solidFill>
              </a:rPr>
              <a:t>Certificado de Recebíveis Imobiliários </a:t>
            </a:r>
            <a:r>
              <a:rPr lang="pt-BR" sz="2400" b="1" dirty="0" smtClean="0">
                <a:solidFill>
                  <a:srgbClr val="333436"/>
                </a:solidFill>
              </a:rPr>
              <a:t>(</a:t>
            </a:r>
            <a:r>
              <a:rPr lang="pt-BR" sz="2400" b="1" dirty="0" smtClean="0">
                <a:solidFill>
                  <a:srgbClr val="008000"/>
                </a:solidFill>
              </a:rPr>
              <a:t>CRI</a:t>
            </a:r>
            <a:r>
              <a:rPr lang="pt-BR" sz="2400" b="1" dirty="0" smtClean="0">
                <a:solidFill>
                  <a:srgbClr val="333436"/>
                </a:solidFill>
              </a:rPr>
              <a:t>), ações de companhias do setor imobiliário etc.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7745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597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IMOBILIÁRIO (FII)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112980" y="667420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8000"/>
                </a:solidFill>
              </a:rPr>
              <a:t>VANTAGENS:</a:t>
            </a:r>
          </a:p>
          <a:p>
            <a:pPr algn="ctr"/>
            <a:endParaRPr lang="pt-BR" sz="2400" dirty="0" smtClean="0"/>
          </a:p>
          <a:p>
            <a:r>
              <a:rPr lang="pt-BR" sz="2400" b="1" dirty="0" smtClean="0">
                <a:solidFill>
                  <a:srgbClr val="008000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Permite ao investidor aplicar em ativos relacionados ao mercado imobiliário </a:t>
            </a:r>
            <a:r>
              <a:rPr lang="pt-BR" sz="2400" b="1" dirty="0" smtClean="0">
                <a:solidFill>
                  <a:srgbClr val="008000"/>
                </a:solidFill>
              </a:rPr>
              <a:t>sem, de fato, precisar comprar um imóvel</a:t>
            </a:r>
            <a:r>
              <a:rPr lang="pt-BR" sz="2400" b="1" dirty="0" smtClean="0">
                <a:solidFill>
                  <a:srgbClr val="333436"/>
                </a:solidFill>
              </a:rPr>
              <a:t>.</a:t>
            </a:r>
          </a:p>
          <a:p>
            <a:r>
              <a:rPr lang="pt-BR" sz="2400" b="1" dirty="0" smtClean="0">
                <a:solidFill>
                  <a:srgbClr val="333436"/>
                </a:solidFill>
              </a:rPr>
              <a:t> </a:t>
            </a:r>
          </a:p>
          <a:p>
            <a:r>
              <a:rPr lang="pt-BR" sz="2400" b="1" dirty="0" smtClean="0">
                <a:solidFill>
                  <a:srgbClr val="008000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</a:t>
            </a:r>
            <a:r>
              <a:rPr lang="pt-BR" sz="2400" b="1" dirty="0" smtClean="0">
                <a:solidFill>
                  <a:srgbClr val="008000"/>
                </a:solidFill>
              </a:rPr>
              <a:t>Não há a necessidade de desembolsar todo o valor normalmente exigido para investimento em um imóvel. </a:t>
            </a:r>
          </a:p>
          <a:p>
            <a:endParaRPr lang="pt-BR" sz="2400" b="1" dirty="0" smtClean="0">
              <a:solidFill>
                <a:srgbClr val="333436"/>
              </a:solidFill>
            </a:endParaRPr>
          </a:p>
          <a:p>
            <a:r>
              <a:rPr lang="pt-BR" sz="2400" b="1" dirty="0" smtClean="0">
                <a:solidFill>
                  <a:srgbClr val="008000"/>
                </a:solidFill>
              </a:rPr>
              <a:t>* </a:t>
            </a:r>
            <a:r>
              <a:rPr lang="pt-BR" sz="2400" b="1" dirty="0" smtClean="0">
                <a:solidFill>
                  <a:srgbClr val="333436"/>
                </a:solidFill>
              </a:rPr>
              <a:t>Diversificação em diferentes tipos de ativos do mercado imobiliário (ex.: shopping </a:t>
            </a:r>
            <a:r>
              <a:rPr lang="pt-BR" sz="2400" b="1" dirty="0" err="1" smtClean="0">
                <a:solidFill>
                  <a:srgbClr val="333436"/>
                </a:solidFill>
              </a:rPr>
              <a:t>centers</a:t>
            </a:r>
            <a:r>
              <a:rPr lang="pt-BR" sz="2400" b="1" dirty="0" smtClean="0">
                <a:solidFill>
                  <a:srgbClr val="333436"/>
                </a:solidFill>
              </a:rPr>
              <a:t>, hotéis, residências etc.). </a:t>
            </a:r>
          </a:p>
          <a:p>
            <a:pPr algn="ctr"/>
            <a:endParaRPr lang="pt-BR" sz="2400" b="1" dirty="0" smtClean="0">
              <a:solidFill>
                <a:srgbClr val="333436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8712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597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IMOBILIÁRIO (FII)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667420"/>
            <a:ext cx="9144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8000"/>
                </a:solidFill>
              </a:rPr>
              <a:t>VANTAGENS:</a:t>
            </a:r>
            <a:endParaRPr lang="pt-BR" sz="1000" b="1" dirty="0" smtClean="0">
              <a:solidFill>
                <a:srgbClr val="008000"/>
              </a:solidFill>
            </a:endParaRPr>
          </a:p>
          <a:p>
            <a:endParaRPr lang="pt-BR" sz="1000" dirty="0" smtClean="0"/>
          </a:p>
          <a:p>
            <a:pPr algn="ctr"/>
            <a:r>
              <a:rPr lang="pt-BR" sz="2400" b="1" dirty="0" smtClean="0">
                <a:solidFill>
                  <a:srgbClr val="008000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</a:t>
            </a:r>
            <a:r>
              <a:rPr lang="pt-BR" sz="2400" b="1" dirty="0" smtClean="0">
                <a:solidFill>
                  <a:srgbClr val="008000"/>
                </a:solidFill>
              </a:rPr>
              <a:t>As receitas geradas pelos imóveis ou ativos detidos pelo fundo são periodicamente distribuídas para os cotistas</a:t>
            </a:r>
            <a:r>
              <a:rPr lang="pt-BR" sz="2400" b="1" dirty="0" smtClean="0">
                <a:solidFill>
                  <a:srgbClr val="333436"/>
                </a:solidFill>
              </a:rPr>
              <a:t>. </a:t>
            </a:r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008000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Os rendimentos das aplicações de pessoas físicas nos fundos imobiliários são isentos de imposto de renda, se atendidas determinadas condições. </a:t>
            </a:r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008000"/>
                </a:solidFill>
              </a:rPr>
              <a:t>*</a:t>
            </a:r>
            <a:r>
              <a:rPr lang="pt-BR" sz="2400" b="1" dirty="0" smtClean="0">
                <a:solidFill>
                  <a:srgbClr val="333436"/>
                </a:solidFill>
              </a:rPr>
              <a:t> </a:t>
            </a:r>
            <a:r>
              <a:rPr lang="pt-BR" sz="2400" b="1" dirty="0" smtClean="0">
                <a:solidFill>
                  <a:srgbClr val="008000"/>
                </a:solidFill>
              </a:rPr>
              <a:t>Aumento nos preços dos imóveis do fundo gera aumento do patrimônio do fundo e, consequentemente, valorização do valor das suas cotas</a:t>
            </a:r>
            <a:r>
              <a:rPr lang="pt-BR" sz="2400" b="1" dirty="0" smtClean="0">
                <a:solidFill>
                  <a:srgbClr val="333436"/>
                </a:solidFill>
              </a:rPr>
              <a:t>. </a:t>
            </a:r>
          </a:p>
          <a:p>
            <a:pPr algn="ctr"/>
            <a:endParaRPr lang="pt-BR" sz="2400" b="1" dirty="0" smtClean="0">
              <a:solidFill>
                <a:srgbClr val="333436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817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597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IMOBILIÁRIO (FII)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772520"/>
            <a:ext cx="914400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8000"/>
                </a:solidFill>
              </a:rPr>
              <a:t>VANTAGENS:</a:t>
            </a:r>
          </a:p>
          <a:p>
            <a:endParaRPr lang="pt-BR" sz="1000" dirty="0" smtClean="0"/>
          </a:p>
          <a:p>
            <a:pPr algn="ctr"/>
            <a:r>
              <a:rPr lang="pt-BR" sz="3200" b="1" dirty="0" smtClean="0">
                <a:solidFill>
                  <a:srgbClr val="008000"/>
                </a:solidFill>
              </a:rPr>
              <a:t>*</a:t>
            </a:r>
            <a:r>
              <a:rPr lang="pt-BR" sz="3200" b="1" dirty="0" smtClean="0">
                <a:solidFill>
                  <a:srgbClr val="333436"/>
                </a:solidFill>
              </a:rPr>
              <a:t> Todo o conjunto de tarefas ligadas à administração de um imóvel fica a cargo dos profissionais responsáveis pelo fundo: busca dos imóveis, trâmites de compra e venda, procura de inquilinos, manutenção, impostos etc.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9977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597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IMOBILIÁRIO (FII)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698950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8000"/>
                </a:solidFill>
              </a:rPr>
              <a:t>VANTAGENS:</a:t>
            </a:r>
          </a:p>
          <a:p>
            <a:endParaRPr lang="pt-BR" sz="1000" dirty="0" smtClean="0"/>
          </a:p>
          <a:p>
            <a:pPr algn="ctr"/>
            <a:r>
              <a:rPr lang="pt-BR" sz="2800" b="1" dirty="0" smtClean="0">
                <a:solidFill>
                  <a:srgbClr val="008000"/>
                </a:solidFill>
              </a:rPr>
              <a:t>*</a:t>
            </a:r>
            <a:r>
              <a:rPr lang="pt-BR" sz="2800" b="1" dirty="0" smtClean="0">
                <a:solidFill>
                  <a:srgbClr val="333436"/>
                </a:solidFill>
              </a:rPr>
              <a:t> As pessoas físicas são isentas de Imposto de Renda nos rendimentos distribuídos pelo FII, desde que: as cotas sejam negociadas em bolsa de valores ou no mercado de balcão organizado; o FII possua, no mínimo, 50 cotistas; e um cotista não possua 10% ou mais da totalidade de cotas do FII ou não receba rendimento superior a 10% do total de rendimentos auferidos pelo FII. </a:t>
            </a:r>
            <a:endParaRPr lang="pt-BR" sz="2400" b="1" dirty="0" smtClean="0">
              <a:solidFill>
                <a:srgbClr val="333436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16104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597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IMOBILIÁRIO (FII)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76200" y="66742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FIQUE ATENTO!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*</a:t>
            </a:r>
            <a:r>
              <a:rPr lang="pt-BR" sz="2800" b="1" dirty="0" smtClean="0">
                <a:solidFill>
                  <a:srgbClr val="333436"/>
                </a:solidFill>
              </a:rPr>
              <a:t> a inadimplência dos locatários dos imóveis detidos pelo fundo afetará o total de rendimentos distribuídos pelo </a:t>
            </a:r>
            <a:r>
              <a:rPr lang="pt-BR" sz="2800" b="1" dirty="0" smtClean="0">
                <a:solidFill>
                  <a:srgbClr val="008000"/>
                </a:solidFill>
              </a:rPr>
              <a:t>FII</a:t>
            </a:r>
            <a:r>
              <a:rPr lang="pt-BR" sz="2800" b="1" dirty="0" smtClean="0">
                <a:solidFill>
                  <a:srgbClr val="333436"/>
                </a:solidFill>
              </a:rPr>
              <a:t>; </a:t>
            </a:r>
          </a:p>
          <a:p>
            <a:pPr algn="ctr"/>
            <a:endParaRPr lang="pt-BR" sz="24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*</a:t>
            </a:r>
            <a:r>
              <a:rPr lang="pt-BR" sz="2800" b="1" dirty="0" smtClean="0">
                <a:solidFill>
                  <a:srgbClr val="333436"/>
                </a:solidFill>
              </a:rPr>
              <a:t> pode não haver interessados em comprar as cotas no mercado secundário caso o investidor precise sair do investimento; e </a:t>
            </a:r>
          </a:p>
          <a:p>
            <a:pPr algn="ctr"/>
            <a:endParaRPr lang="pt-BR" sz="2400" b="1" dirty="0" smtClean="0">
              <a:solidFill>
                <a:srgbClr val="333436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41731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92" y="798400"/>
            <a:ext cx="89801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II: </a:t>
            </a:r>
            <a:r>
              <a:rPr lang="en-US" b="1" dirty="0" err="1" smtClean="0">
                <a:solidFill>
                  <a:srgbClr val="118337"/>
                </a:solidFill>
              </a:rPr>
              <a:t>Equilíbrio</a:t>
            </a:r>
            <a:r>
              <a:rPr lang="en-US" b="1" dirty="0" smtClean="0">
                <a:solidFill>
                  <a:srgbClr val="118337"/>
                </a:solidFill>
              </a:rPr>
              <a:t> </a:t>
            </a:r>
            <a:r>
              <a:rPr lang="en-US" b="1" dirty="0" err="1" smtClean="0">
                <a:solidFill>
                  <a:srgbClr val="118337"/>
                </a:solidFill>
              </a:rPr>
              <a:t>Atuarial</a:t>
            </a:r>
            <a:r>
              <a:rPr lang="en-US" b="1" dirty="0" smtClean="0">
                <a:solidFill>
                  <a:srgbClr val="118337"/>
                </a:solidFill>
              </a:rPr>
              <a:t> e </a:t>
            </a:r>
            <a:r>
              <a:rPr lang="en-US" b="1" dirty="0" err="1" smtClean="0">
                <a:solidFill>
                  <a:srgbClr val="118337"/>
                </a:solidFill>
              </a:rPr>
              <a:t>Financeiro</a:t>
            </a:r>
            <a:r>
              <a:rPr lang="en-US" b="1" dirty="0" smtClean="0">
                <a:solidFill>
                  <a:srgbClr val="118337"/>
                </a:solidFill>
              </a:rPr>
              <a:t>;</a:t>
            </a:r>
          </a:p>
          <a:p>
            <a:endParaRPr lang="en-US" b="1" dirty="0" smtClean="0">
              <a:solidFill>
                <a:srgbClr val="118337"/>
              </a:solidFill>
            </a:endParaRPr>
          </a:p>
          <a:p>
            <a:r>
              <a:rPr lang="en-US" b="1" dirty="0" smtClean="0"/>
              <a:t>III: </a:t>
            </a:r>
            <a:r>
              <a:rPr lang="en-US" dirty="0" smtClean="0"/>
              <a:t>C</a:t>
            </a:r>
            <a:r>
              <a:rPr lang="pt-BR" dirty="0" err="1" smtClean="0"/>
              <a:t>obertura</a:t>
            </a:r>
            <a:r>
              <a:rPr lang="pt-BR" dirty="0" smtClean="0"/>
              <a:t> exclusiva a servidores públicos titulares de cargos efetivos e a militares e seus respectivos dependentes;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IV: </a:t>
            </a:r>
            <a:r>
              <a:rPr lang="pt-BR" dirty="0" smtClean="0"/>
              <a:t>Existência de apenas um RPPS e uma unidade gestora do respectivo regime em cada ente federativo;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V: </a:t>
            </a:r>
            <a:r>
              <a:rPr lang="pt-BR" b="1" dirty="0" smtClean="0">
                <a:solidFill>
                  <a:srgbClr val="008000"/>
                </a:solidFill>
              </a:rPr>
              <a:t>Existência de colegiado ou instância de decisão</a:t>
            </a:r>
            <a:r>
              <a:rPr lang="pt-BR" dirty="0" smtClean="0"/>
              <a:t> em que seja garantida a representação dos segurados do RPPS; </a:t>
            </a:r>
            <a:r>
              <a:rPr lang="pt-BR" sz="1000" b="1" i="1" dirty="0" smtClean="0"/>
              <a:t>(Redação dada pela Portaria MPS nº 402, de 10/12/2008)</a:t>
            </a:r>
            <a:endParaRPr lang="pt-BR" sz="1000" dirty="0" smtClean="0"/>
          </a:p>
          <a:p>
            <a:r>
              <a:rPr lang="pt-BR" i="1" dirty="0" smtClean="0"/>
              <a:t> </a:t>
            </a:r>
            <a:endParaRPr lang="pt-BR" dirty="0" smtClean="0"/>
          </a:p>
          <a:p>
            <a:r>
              <a:rPr lang="pt-BR" b="1" dirty="0" smtClean="0"/>
              <a:t>VI: </a:t>
            </a:r>
            <a:r>
              <a:rPr lang="pt-BR" dirty="0" smtClean="0"/>
              <a:t>Utilização de recursos previdenciários apenas para o pagamento de benefícios e para a taxa de administração do RPPS;</a:t>
            </a:r>
            <a:endParaRPr lang="en-US" b="1" dirty="0">
              <a:solidFill>
                <a:srgbClr val="333436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-14858" y="51376"/>
            <a:ext cx="721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8000"/>
                </a:solidFill>
              </a:rPr>
              <a:t>PORTARIA MPS Nº 204/08 (CRP): INCISOS do ARTIGO 5º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8683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597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FUNDO DE INVESTIMENTO IMOBILIÁRIO (FII)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36487" y="4572001"/>
            <a:ext cx="195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(www.bmfbovespa.com.br)</a:t>
            </a:r>
            <a:endParaRPr lang="pt-BR" sz="1200" dirty="0"/>
          </a:p>
        </p:txBody>
      </p:sp>
      <p:sp>
        <p:nvSpPr>
          <p:cNvPr id="7" name="CaixaDeTexto 5"/>
          <p:cNvSpPr txBox="1">
            <a:spLocks noChangeArrowheads="1"/>
          </p:cNvSpPr>
          <p:nvPr/>
        </p:nvSpPr>
        <p:spPr bwMode="auto">
          <a:xfrm>
            <a:off x="-76200" y="667420"/>
            <a:ext cx="914400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FIQUE ATENTO!</a:t>
            </a:r>
            <a:endParaRPr lang="pt-BR" sz="1000" b="1" dirty="0" smtClean="0">
              <a:solidFill>
                <a:srgbClr val="FF0000"/>
              </a:solidFill>
            </a:endParaRPr>
          </a:p>
          <a:p>
            <a:pPr algn="ctr"/>
            <a:endParaRPr lang="pt-BR" sz="1000" dirty="0" smtClean="0"/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*</a:t>
            </a:r>
            <a:r>
              <a:rPr lang="pt-BR" sz="2800" b="1" dirty="0" smtClean="0">
                <a:solidFill>
                  <a:srgbClr val="333436"/>
                </a:solidFill>
              </a:rPr>
              <a:t> A queda dos preços dos imóveis ou dos aluguéis pode afetar a rentabilidade do fundo: </a:t>
            </a:r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800" b="1" dirty="0" smtClean="0">
                <a:solidFill>
                  <a:srgbClr val="333436"/>
                </a:solidFill>
              </a:rPr>
              <a:t>(a) redução da taxa de ocupação dos imóveis que fazem parte do patrimônio do fundo (</a:t>
            </a:r>
            <a:r>
              <a:rPr lang="pt-BR" sz="2800" b="1" dirty="0" smtClean="0">
                <a:solidFill>
                  <a:srgbClr val="008000"/>
                </a:solidFill>
              </a:rPr>
              <a:t>vacância</a:t>
            </a:r>
            <a:r>
              <a:rPr lang="pt-BR" sz="2800" b="1" dirty="0" smtClean="0">
                <a:solidFill>
                  <a:srgbClr val="333436"/>
                </a:solidFill>
              </a:rPr>
              <a:t>); e </a:t>
            </a:r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endParaRPr lang="pt-BR" sz="10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2800" b="1" dirty="0" smtClean="0">
                <a:solidFill>
                  <a:srgbClr val="333436"/>
                </a:solidFill>
              </a:rPr>
              <a:t>(b) atrasos na execução das obras nos casos dos fundos que irão realizar a construção do imóvel, retardando o início de distribuição de rendimentos aos cotistas. </a:t>
            </a:r>
          </a:p>
          <a:p>
            <a:pPr algn="ctr"/>
            <a:endParaRPr lang="pt-BR" sz="2400" b="1" dirty="0" smtClean="0">
              <a:solidFill>
                <a:srgbClr val="333436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659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0418" y="85186"/>
            <a:ext cx="6607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LIMITES RESOLUÇÃO Nº 3.922: SEGMENTO RENDA VARIÁVEL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01" y="1232899"/>
            <a:ext cx="8840244" cy="26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904348"/>
            <a:ext cx="3668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SEGMENTO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DE IMÓVEIS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247605" y="2427525"/>
            <a:ext cx="770560" cy="45719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3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7481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64" y="85186"/>
            <a:ext cx="6919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RESOLUÇÃO Nº 3.922/10: ARTIGO 9º: SEGMENTO DE IMÓVEIS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39410" y="667420"/>
            <a:ext cx="9144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 smtClean="0">
                <a:solidFill>
                  <a:srgbClr val="333436"/>
                </a:solidFill>
              </a:rPr>
              <a:t>Art. 9º No </a:t>
            </a:r>
            <a:r>
              <a:rPr lang="pt-BR" sz="3200" b="1" dirty="0" smtClean="0">
                <a:solidFill>
                  <a:srgbClr val="008000"/>
                </a:solidFill>
              </a:rPr>
              <a:t>SEGMENTO DE IMÓVEIS</a:t>
            </a:r>
            <a:r>
              <a:rPr lang="pt-BR" sz="3200" b="1" dirty="0" smtClean="0">
                <a:solidFill>
                  <a:srgbClr val="333436"/>
                </a:solidFill>
              </a:rPr>
              <a:t>, as aplicações serão efetuadas exclusivamente com os imóveis vinculados por lei ao RPPS.</a:t>
            </a:r>
          </a:p>
          <a:p>
            <a:pPr algn="ctr"/>
            <a:endParaRPr lang="pt-BR" sz="3200" b="1" dirty="0" smtClean="0">
              <a:solidFill>
                <a:srgbClr val="333436"/>
              </a:solidFill>
            </a:endParaRPr>
          </a:p>
          <a:p>
            <a:pPr algn="ctr"/>
            <a:r>
              <a:rPr lang="pt-BR" sz="3200" b="1" dirty="0" smtClean="0">
                <a:solidFill>
                  <a:srgbClr val="333436"/>
                </a:solidFill>
              </a:rPr>
              <a:t>Parágrafo Único: Os imóveis de que trata o caput poderão ser utilizados para a aquisição de cotas de fundos de investimento imobiliário, cujas cotas sejam negociadas em ambiente de bolsa de valores.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95306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9343" y="1904348"/>
            <a:ext cx="3668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18337"/>
                </a:solidFill>
              </a:rPr>
              <a:t>TIPOS 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DE </a:t>
            </a:r>
          </a:p>
          <a:p>
            <a:r>
              <a:rPr lang="en-US" sz="3200" b="1" dirty="0" smtClean="0">
                <a:solidFill>
                  <a:srgbClr val="118337"/>
                </a:solidFill>
              </a:rPr>
              <a:t>RISCO</a:t>
            </a:r>
            <a:endParaRPr lang="en-US" sz="3200" b="1" dirty="0">
              <a:solidFill>
                <a:srgbClr val="1183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 flipV="1">
            <a:off x="-19526" y="2694656"/>
            <a:ext cx="1304822" cy="45720"/>
          </a:xfrm>
          <a:prstGeom prst="rect">
            <a:avLst/>
          </a:prstGeom>
          <a:solidFill>
            <a:srgbClr val="1A9E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06" y="3482043"/>
            <a:ext cx="2361147" cy="1294544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8793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3288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DEFINIÇÃO DE RISCO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5336" y="787401"/>
            <a:ext cx="8859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400" b="1" dirty="0">
                <a:solidFill>
                  <a:srgbClr val="118337"/>
                </a:solidFill>
              </a:rPr>
              <a:t>Risco</a:t>
            </a:r>
            <a:r>
              <a:rPr lang="pt-BR" sz="2400" b="1" dirty="0">
                <a:solidFill>
                  <a:srgbClr val="333436"/>
                </a:solidFill>
              </a:rPr>
              <a:t> é a possibilidade de perda existente na busca de um ganho.</a:t>
            </a:r>
          </a:p>
          <a:p>
            <a:pPr>
              <a:lnSpc>
                <a:spcPct val="150000"/>
              </a:lnSpc>
              <a:defRPr/>
            </a:pPr>
            <a:r>
              <a:rPr lang="pt-BR" sz="2400" b="1" dirty="0">
                <a:solidFill>
                  <a:srgbClr val="333436"/>
                </a:solidFill>
              </a:rPr>
              <a:t>O </a:t>
            </a:r>
            <a:r>
              <a:rPr lang="pt-BR" sz="2400" b="1" dirty="0" smtClean="0">
                <a:solidFill>
                  <a:srgbClr val="333436"/>
                </a:solidFill>
              </a:rPr>
              <a:t>Risco </a:t>
            </a:r>
            <a:r>
              <a:rPr lang="pt-BR" sz="2400" b="1" dirty="0">
                <a:solidFill>
                  <a:srgbClr val="333436"/>
                </a:solidFill>
              </a:rPr>
              <a:t>necessariamente deve possuir três elementos:</a:t>
            </a:r>
          </a:p>
          <a:p>
            <a:pPr marL="800100" lvl="1" indent="-342900">
              <a:lnSpc>
                <a:spcPct val="150000"/>
              </a:lnSpc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</a:t>
            </a:r>
            <a:r>
              <a:rPr lang="pt-BR" sz="2400" b="1" dirty="0" smtClean="0">
                <a:solidFill>
                  <a:srgbClr val="118337"/>
                </a:solidFill>
              </a:rPr>
              <a:t> Incerteza</a:t>
            </a:r>
            <a:r>
              <a:rPr lang="pt-BR" sz="2400" b="1" dirty="0" smtClean="0">
                <a:solidFill>
                  <a:srgbClr val="333436"/>
                </a:solidFill>
              </a:rPr>
              <a:t> </a:t>
            </a:r>
            <a:r>
              <a:rPr lang="pt-BR" sz="2400" b="1" dirty="0">
                <a:solidFill>
                  <a:srgbClr val="333436"/>
                </a:solidFill>
              </a:rPr>
              <a:t>(Probabilidade);</a:t>
            </a:r>
          </a:p>
          <a:p>
            <a:pPr marL="800100" lvl="1" indent="-342900">
              <a:lnSpc>
                <a:spcPct val="150000"/>
              </a:lnSpc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</a:t>
            </a:r>
            <a:r>
              <a:rPr lang="pt-BR" sz="2400" b="1" dirty="0" smtClean="0">
                <a:solidFill>
                  <a:srgbClr val="118337"/>
                </a:solidFill>
              </a:rPr>
              <a:t> Possível </a:t>
            </a:r>
            <a:r>
              <a:rPr lang="pt-BR" sz="2400" b="1" dirty="0">
                <a:solidFill>
                  <a:srgbClr val="118337"/>
                </a:solidFill>
              </a:rPr>
              <a:t>Perda </a:t>
            </a:r>
            <a:r>
              <a:rPr lang="pt-BR" sz="2400" b="1" dirty="0">
                <a:solidFill>
                  <a:srgbClr val="333436"/>
                </a:solidFill>
              </a:rPr>
              <a:t>(O que se pretende analisar e controlar);</a:t>
            </a:r>
          </a:p>
          <a:p>
            <a:pPr marL="800100" lvl="1" indent="-342900">
              <a:lnSpc>
                <a:spcPct val="150000"/>
              </a:lnSpc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</a:t>
            </a:r>
            <a:r>
              <a:rPr lang="pt-BR" sz="2400" b="1" dirty="0" smtClean="0">
                <a:solidFill>
                  <a:srgbClr val="118337"/>
                </a:solidFill>
              </a:rPr>
              <a:t> Possível </a:t>
            </a:r>
            <a:r>
              <a:rPr lang="pt-BR" sz="2400" b="1" dirty="0">
                <a:solidFill>
                  <a:srgbClr val="118337"/>
                </a:solidFill>
              </a:rPr>
              <a:t>Ganho </a:t>
            </a:r>
            <a:r>
              <a:rPr lang="pt-BR" sz="2400" b="1" dirty="0">
                <a:solidFill>
                  <a:srgbClr val="333436"/>
                </a:solidFill>
              </a:rPr>
              <a:t>(É a </a:t>
            </a:r>
            <a:r>
              <a:rPr lang="pt-BR" sz="2400" b="1" dirty="0" err="1" smtClean="0">
                <a:solidFill>
                  <a:srgbClr val="333436"/>
                </a:solidFill>
              </a:rPr>
              <a:t>contra-partida</a:t>
            </a:r>
            <a:r>
              <a:rPr lang="pt-BR" sz="2400" b="1" dirty="0" smtClean="0">
                <a:solidFill>
                  <a:srgbClr val="333436"/>
                </a:solidFill>
              </a:rPr>
              <a:t> </a:t>
            </a:r>
            <a:r>
              <a:rPr lang="pt-BR" sz="2400" b="1" dirty="0">
                <a:solidFill>
                  <a:srgbClr val="333436"/>
                </a:solidFill>
              </a:rPr>
              <a:t>de não ter ocorrido o Risco).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8901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5816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GESTÃO DO RISCO: PRÓ-GESTÃO RPPS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8509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400" b="1" dirty="0">
                <a:solidFill>
                  <a:srgbClr val="118337"/>
                </a:solidFill>
              </a:rPr>
              <a:t>Gestão do Risco</a:t>
            </a:r>
            <a:r>
              <a:rPr lang="pt-BR" sz="2400" b="1" dirty="0">
                <a:solidFill>
                  <a:srgbClr val="333436"/>
                </a:solidFill>
              </a:rPr>
              <a:t>: (Passos para tornar a gestão de risco eficiente) </a:t>
            </a:r>
          </a:p>
          <a:p>
            <a:pPr>
              <a:lnSpc>
                <a:spcPct val="150000"/>
              </a:lnSpc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 </a:t>
            </a:r>
            <a:r>
              <a:rPr lang="pt-BR" sz="2400" b="1" dirty="0" smtClean="0">
                <a:solidFill>
                  <a:srgbClr val="118337"/>
                </a:solidFill>
              </a:rPr>
              <a:t>Identificação</a:t>
            </a:r>
            <a:r>
              <a:rPr lang="pt-BR" sz="2400" b="1" dirty="0">
                <a:solidFill>
                  <a:srgbClr val="333436"/>
                </a:solidFill>
              </a:rPr>
              <a:t>: tipos de riscos </a:t>
            </a:r>
            <a:r>
              <a:rPr lang="pt-BR" sz="2400" b="1" dirty="0" smtClean="0">
                <a:solidFill>
                  <a:srgbClr val="333436"/>
                </a:solidFill>
              </a:rPr>
              <a:t>(Mercado</a:t>
            </a:r>
            <a:r>
              <a:rPr lang="pt-BR" sz="2400" b="1" dirty="0">
                <a:solidFill>
                  <a:srgbClr val="333436"/>
                </a:solidFill>
              </a:rPr>
              <a:t>, </a:t>
            </a:r>
            <a:r>
              <a:rPr lang="pt-BR" sz="2400" b="1" dirty="0" smtClean="0">
                <a:solidFill>
                  <a:srgbClr val="333436"/>
                </a:solidFill>
              </a:rPr>
              <a:t>Crédito</a:t>
            </a:r>
            <a:r>
              <a:rPr lang="pt-BR" sz="2400" b="1" dirty="0">
                <a:solidFill>
                  <a:srgbClr val="333436"/>
                </a:solidFill>
              </a:rPr>
              <a:t>, </a:t>
            </a:r>
            <a:r>
              <a:rPr lang="pt-BR" sz="2400" b="1" dirty="0" smtClean="0">
                <a:solidFill>
                  <a:srgbClr val="333436"/>
                </a:solidFill>
              </a:rPr>
              <a:t>Liquidez</a:t>
            </a:r>
            <a:r>
              <a:rPr lang="pt-BR" sz="2400" b="1" dirty="0">
                <a:solidFill>
                  <a:srgbClr val="333436"/>
                </a:solidFill>
              </a:rPr>
              <a:t>), natureza dos eventos...</a:t>
            </a:r>
          </a:p>
          <a:p>
            <a:pPr>
              <a:lnSpc>
                <a:spcPct val="150000"/>
              </a:lnSpc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 </a:t>
            </a:r>
            <a:r>
              <a:rPr lang="pt-BR" sz="2400" b="1" dirty="0" smtClean="0">
                <a:solidFill>
                  <a:srgbClr val="118337"/>
                </a:solidFill>
              </a:rPr>
              <a:t>Mensuração</a:t>
            </a:r>
            <a:r>
              <a:rPr lang="pt-BR" sz="2400" b="1" dirty="0">
                <a:solidFill>
                  <a:srgbClr val="333436"/>
                </a:solidFill>
              </a:rPr>
              <a:t>: probabilidade de ocorrência, tamanho do Impacto, perda máxima potencial (</a:t>
            </a:r>
            <a:r>
              <a:rPr lang="pt-BR" sz="2400" b="1" i="1" dirty="0" err="1">
                <a:solidFill>
                  <a:srgbClr val="333436"/>
                </a:solidFill>
              </a:rPr>
              <a:t>VaR</a:t>
            </a:r>
            <a:r>
              <a:rPr lang="pt-BR" sz="2400" b="1" dirty="0">
                <a:solidFill>
                  <a:srgbClr val="333436"/>
                </a:solidFill>
              </a:rPr>
              <a:t>), ou seja, </a:t>
            </a:r>
            <a:r>
              <a:rPr lang="pt-BR" sz="2400" b="1" dirty="0">
                <a:solidFill>
                  <a:srgbClr val="118337"/>
                </a:solidFill>
              </a:rPr>
              <a:t>transformar em números</a:t>
            </a:r>
            <a:r>
              <a:rPr lang="pt-BR" sz="2400" b="1" dirty="0">
                <a:solidFill>
                  <a:srgbClr val="333436"/>
                </a:solidFill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pt-BR" sz="2400" b="1" dirty="0" smtClean="0">
                <a:solidFill>
                  <a:srgbClr val="333436"/>
                </a:solidFill>
              </a:rPr>
              <a:t>* </a:t>
            </a:r>
            <a:r>
              <a:rPr lang="pt-BR" sz="2400" b="1" dirty="0" smtClean="0">
                <a:solidFill>
                  <a:srgbClr val="118337"/>
                </a:solidFill>
              </a:rPr>
              <a:t>Controle</a:t>
            </a:r>
            <a:r>
              <a:rPr lang="pt-BR" sz="2400" b="1" dirty="0">
                <a:solidFill>
                  <a:srgbClr val="333436"/>
                </a:solidFill>
              </a:rPr>
              <a:t>: fazer ao longo do tempo o acompanhamento dos limites de alocação, a previsão de cenários econômicos, etc</a:t>
            </a:r>
            <a:r>
              <a:rPr lang="pt-BR" sz="2400" b="1" dirty="0" smtClean="0">
                <a:solidFill>
                  <a:srgbClr val="333436"/>
                </a:solidFill>
              </a:rPr>
              <a:t>...</a:t>
            </a:r>
            <a:endParaRPr lang="pt-BR" sz="2400" b="1" dirty="0">
              <a:solidFill>
                <a:srgbClr val="333436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1146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3288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DEFINIÇÃO DE RISCO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914399"/>
            <a:ext cx="91440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700" b="1" dirty="0" smtClean="0">
                <a:solidFill>
                  <a:srgbClr val="118337"/>
                </a:solidFill>
              </a:rPr>
              <a:t>Tipos </a:t>
            </a:r>
            <a:r>
              <a:rPr lang="pt-BR" sz="2700" b="1" dirty="0">
                <a:solidFill>
                  <a:srgbClr val="118337"/>
                </a:solidFill>
              </a:rPr>
              <a:t>de Riscos</a:t>
            </a:r>
            <a:r>
              <a:rPr lang="pt-BR" sz="2700" b="1" dirty="0">
                <a:solidFill>
                  <a:srgbClr val="333436"/>
                </a:solidFill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pt-BR" sz="2700" b="1" dirty="0" smtClean="0">
                <a:solidFill>
                  <a:srgbClr val="333436"/>
                </a:solidFill>
              </a:rPr>
              <a:t>*</a:t>
            </a:r>
            <a:r>
              <a:rPr lang="pt-BR" sz="2700" b="1" dirty="0" smtClean="0">
                <a:solidFill>
                  <a:srgbClr val="118337"/>
                </a:solidFill>
              </a:rPr>
              <a:t> Risco </a:t>
            </a:r>
            <a:r>
              <a:rPr lang="pt-BR" sz="2700" b="1" dirty="0">
                <a:solidFill>
                  <a:srgbClr val="118337"/>
                </a:solidFill>
              </a:rPr>
              <a:t>Financeiro</a:t>
            </a:r>
            <a:r>
              <a:rPr lang="pt-BR" sz="2700" b="1" dirty="0">
                <a:solidFill>
                  <a:srgbClr val="333436"/>
                </a:solidFill>
              </a:rPr>
              <a:t>: riscos relacionados aos </a:t>
            </a:r>
            <a:r>
              <a:rPr lang="pt-BR" sz="2700" b="1" dirty="0" smtClean="0">
                <a:solidFill>
                  <a:srgbClr val="333436"/>
                </a:solidFill>
              </a:rPr>
              <a:t>ativos financeiros.</a:t>
            </a:r>
          </a:p>
          <a:p>
            <a:pPr>
              <a:lnSpc>
                <a:spcPct val="150000"/>
              </a:lnSpc>
              <a:defRPr/>
            </a:pPr>
            <a:endParaRPr lang="pt-BR" sz="1200" b="1" dirty="0">
              <a:solidFill>
                <a:srgbClr val="333436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pt-BR" sz="2700" b="1" dirty="0" smtClean="0">
                <a:solidFill>
                  <a:srgbClr val="333436"/>
                </a:solidFill>
              </a:rPr>
              <a:t>* </a:t>
            </a:r>
            <a:r>
              <a:rPr lang="pt-BR" sz="2700" b="1" dirty="0" smtClean="0">
                <a:solidFill>
                  <a:srgbClr val="118337"/>
                </a:solidFill>
              </a:rPr>
              <a:t>Risco </a:t>
            </a:r>
            <a:r>
              <a:rPr lang="pt-BR" sz="2700" b="1" dirty="0">
                <a:solidFill>
                  <a:srgbClr val="118337"/>
                </a:solidFill>
              </a:rPr>
              <a:t>Atuarial</a:t>
            </a:r>
            <a:r>
              <a:rPr lang="pt-BR" sz="2700" b="1" dirty="0">
                <a:solidFill>
                  <a:srgbClr val="333436"/>
                </a:solidFill>
              </a:rPr>
              <a:t>: riscos relacionados ao passivo </a:t>
            </a:r>
            <a:r>
              <a:rPr lang="pt-BR" sz="2700" b="1" dirty="0" smtClean="0">
                <a:solidFill>
                  <a:srgbClr val="333436"/>
                </a:solidFill>
              </a:rPr>
              <a:t>atuarial, ou seja, contidos na definição das </a:t>
            </a:r>
            <a:r>
              <a:rPr lang="pt-BR" sz="2700" b="1" dirty="0" smtClean="0">
                <a:solidFill>
                  <a:srgbClr val="118337"/>
                </a:solidFill>
              </a:rPr>
              <a:t>Premissas</a:t>
            </a:r>
            <a:r>
              <a:rPr lang="pt-BR" sz="2700" b="1" dirty="0" smtClean="0">
                <a:solidFill>
                  <a:srgbClr val="333436"/>
                </a:solidFill>
              </a:rPr>
              <a:t>.</a:t>
            </a:r>
            <a:endParaRPr lang="pt-BR" sz="2700" b="1" dirty="0">
              <a:solidFill>
                <a:srgbClr val="333436"/>
              </a:solidFill>
            </a:endParaRPr>
          </a:p>
          <a:p>
            <a:endParaRPr lang="pt-BR" sz="27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37845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614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MODALIDADES DE PLANOS: BD, CD e CV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5336" y="876300"/>
            <a:ext cx="87327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18337"/>
                </a:solidFill>
              </a:rPr>
              <a:t>PLANO BD </a:t>
            </a:r>
            <a:r>
              <a:rPr lang="pt-BR" sz="2000" b="1" dirty="0">
                <a:solidFill>
                  <a:srgbClr val="333436"/>
                </a:solidFill>
              </a:rPr>
              <a:t>(</a:t>
            </a:r>
            <a:r>
              <a:rPr lang="pt-BR" sz="2000" b="1" dirty="0">
                <a:solidFill>
                  <a:srgbClr val="118337"/>
                </a:solidFill>
              </a:rPr>
              <a:t>Benefício Definido</a:t>
            </a:r>
            <a:r>
              <a:rPr lang="pt-BR" sz="2000" b="1" dirty="0">
                <a:solidFill>
                  <a:srgbClr val="333436"/>
                </a:solidFill>
              </a:rPr>
              <a:t>)</a:t>
            </a:r>
          </a:p>
          <a:p>
            <a:endParaRPr lang="pt-BR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>
                <a:solidFill>
                  <a:srgbClr val="118337"/>
                </a:solidFill>
              </a:rPr>
              <a:t>Primeiro o benefício, depois a </a:t>
            </a:r>
            <a:r>
              <a:rPr lang="pt-BR" b="1" dirty="0" smtClean="0">
                <a:solidFill>
                  <a:srgbClr val="118337"/>
                </a:solidFill>
              </a:rPr>
              <a:t>contribuição!</a:t>
            </a:r>
            <a:endParaRPr lang="pt-BR" b="1" dirty="0">
              <a:solidFill>
                <a:srgbClr val="118337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>
                <a:solidFill>
                  <a:srgbClr val="118337"/>
                </a:solidFill>
              </a:rPr>
              <a:t>Fase de Contribuição</a:t>
            </a:r>
            <a:r>
              <a:rPr lang="pt-BR" b="1" dirty="0">
                <a:solidFill>
                  <a:srgbClr val="333436"/>
                </a:solidFill>
              </a:rPr>
              <a:t>: Reserva única para o plano (um bolo de dinheiro), com mutualismo (todo mundo compartilha o risco). </a:t>
            </a:r>
            <a:r>
              <a:rPr lang="pt-BR" b="1" dirty="0" err="1">
                <a:solidFill>
                  <a:srgbClr val="333436"/>
                </a:solidFill>
              </a:rPr>
              <a:t>Ex</a:t>
            </a:r>
            <a:r>
              <a:rPr lang="pt-BR" b="1" dirty="0">
                <a:solidFill>
                  <a:srgbClr val="333436"/>
                </a:solidFill>
              </a:rPr>
              <a:t>: Se alguém se torna inválido, todo mundo contribui para o pagamento disto.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>
                <a:solidFill>
                  <a:srgbClr val="118337"/>
                </a:solidFill>
              </a:rPr>
              <a:t>Fase de Benefício</a:t>
            </a:r>
            <a:r>
              <a:rPr lang="pt-BR" b="1" dirty="0">
                <a:solidFill>
                  <a:srgbClr val="333436"/>
                </a:solidFill>
              </a:rPr>
              <a:t>: </a:t>
            </a:r>
            <a:r>
              <a:rPr lang="pt-BR" b="1" dirty="0">
                <a:solidFill>
                  <a:srgbClr val="118337"/>
                </a:solidFill>
              </a:rPr>
              <a:t>Benefícios Programados </a:t>
            </a:r>
            <a:r>
              <a:rPr lang="pt-BR" b="1" dirty="0">
                <a:solidFill>
                  <a:srgbClr val="333436"/>
                </a:solidFill>
              </a:rPr>
              <a:t>(</a:t>
            </a:r>
            <a:r>
              <a:rPr lang="pt-BR" b="1" dirty="0" err="1">
                <a:solidFill>
                  <a:srgbClr val="333436"/>
                </a:solidFill>
              </a:rPr>
              <a:t>Ex</a:t>
            </a:r>
            <a:r>
              <a:rPr lang="pt-BR" b="1" dirty="0">
                <a:solidFill>
                  <a:srgbClr val="333436"/>
                </a:solidFill>
              </a:rPr>
              <a:t>: aposentadoria por idade, por tempo de serviço) e/ou </a:t>
            </a:r>
            <a:r>
              <a:rPr lang="pt-BR" b="1" dirty="0">
                <a:solidFill>
                  <a:srgbClr val="118337"/>
                </a:solidFill>
              </a:rPr>
              <a:t>Benefícios de Risco </a:t>
            </a:r>
            <a:r>
              <a:rPr lang="pt-BR" b="1" dirty="0">
                <a:solidFill>
                  <a:srgbClr val="333436"/>
                </a:solidFill>
              </a:rPr>
              <a:t>(invalidez, pensão, pagamento pecúlio (morte ou invalidez, como por exemplo, 10 x o salário)), com </a:t>
            </a:r>
            <a:r>
              <a:rPr lang="pt-BR" b="1" dirty="0">
                <a:solidFill>
                  <a:srgbClr val="118337"/>
                </a:solidFill>
              </a:rPr>
              <a:t>mutualismo</a:t>
            </a:r>
            <a:r>
              <a:rPr lang="pt-BR" b="1" dirty="0">
                <a:solidFill>
                  <a:srgbClr val="333436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>
                <a:solidFill>
                  <a:srgbClr val="118337"/>
                </a:solidFill>
              </a:rPr>
              <a:t>Risco</a:t>
            </a:r>
            <a:r>
              <a:rPr lang="pt-BR" b="1" dirty="0">
                <a:solidFill>
                  <a:srgbClr val="333436"/>
                </a:solidFill>
              </a:rPr>
              <a:t>: </a:t>
            </a:r>
            <a:r>
              <a:rPr lang="pt-BR" b="1" dirty="0" smtClean="0">
                <a:solidFill>
                  <a:srgbClr val="333436"/>
                </a:solidFill>
              </a:rPr>
              <a:t>Patrocinador </a:t>
            </a:r>
            <a:r>
              <a:rPr lang="pt-BR" b="1" dirty="0">
                <a:solidFill>
                  <a:srgbClr val="333436"/>
                </a:solidFill>
              </a:rPr>
              <a:t>(</a:t>
            </a:r>
            <a:r>
              <a:rPr lang="pt-BR" b="1" dirty="0">
                <a:solidFill>
                  <a:srgbClr val="118337"/>
                </a:solidFill>
              </a:rPr>
              <a:t>Taxa da Meta Atuarial</a:t>
            </a:r>
            <a:r>
              <a:rPr lang="pt-BR" b="1" dirty="0">
                <a:solidFill>
                  <a:srgbClr val="333436"/>
                </a:solidFill>
              </a:rPr>
              <a:t>) </a:t>
            </a:r>
            <a:r>
              <a:rPr lang="pt-BR" b="1" dirty="0" smtClean="0">
                <a:solidFill>
                  <a:srgbClr val="333436"/>
                </a:solidFill>
              </a:rPr>
              <a:t>= “</a:t>
            </a:r>
            <a:r>
              <a:rPr lang="pt-BR" b="1" dirty="0">
                <a:solidFill>
                  <a:srgbClr val="333436"/>
                </a:solidFill>
              </a:rPr>
              <a:t>Promessa de Retorno”.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116850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5336" y="85186"/>
            <a:ext cx="614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MODALIDADES DE PLANOS: BD, CD e CV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5336" y="876300"/>
            <a:ext cx="87327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118337"/>
                </a:solidFill>
              </a:rPr>
              <a:t>PLANO CD </a:t>
            </a:r>
            <a:r>
              <a:rPr lang="pt-BR" sz="2000" b="1" dirty="0">
                <a:solidFill>
                  <a:srgbClr val="333436"/>
                </a:solidFill>
              </a:rPr>
              <a:t>(</a:t>
            </a:r>
            <a:r>
              <a:rPr lang="pt-BR" sz="2000" b="1" dirty="0">
                <a:solidFill>
                  <a:srgbClr val="118337"/>
                </a:solidFill>
              </a:rPr>
              <a:t>Contribuição Definida</a:t>
            </a:r>
            <a:r>
              <a:rPr lang="pt-BR" sz="2000" b="1" dirty="0">
                <a:solidFill>
                  <a:srgbClr val="333436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pt-BR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1700" b="1" dirty="0">
                <a:solidFill>
                  <a:srgbClr val="118337"/>
                </a:solidFill>
              </a:rPr>
              <a:t>Primeiro a contribuição </a:t>
            </a:r>
            <a:r>
              <a:rPr lang="pt-BR" sz="1700" b="1" dirty="0">
                <a:solidFill>
                  <a:srgbClr val="333436"/>
                </a:solidFill>
              </a:rPr>
              <a:t>(quanto você pode contribuir, quanto você quer contribuir), </a:t>
            </a:r>
            <a:r>
              <a:rPr lang="pt-BR" sz="1700" b="1" dirty="0">
                <a:solidFill>
                  <a:srgbClr val="118337"/>
                </a:solidFill>
              </a:rPr>
              <a:t>depois o benefício</a:t>
            </a:r>
            <a:r>
              <a:rPr lang="pt-BR" sz="1700" b="1" dirty="0">
                <a:solidFill>
                  <a:srgbClr val="333436"/>
                </a:solidFill>
              </a:rPr>
              <a:t> (vê quanto cada um acumula ao longo dos anos e, depois, calcula-se o benefício individualmente.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700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1700" b="1" dirty="0">
                <a:solidFill>
                  <a:srgbClr val="118337"/>
                </a:solidFill>
              </a:rPr>
              <a:t>Fase de Contribuição</a:t>
            </a:r>
            <a:r>
              <a:rPr lang="pt-BR" sz="1700" b="1" dirty="0">
                <a:solidFill>
                  <a:srgbClr val="333436"/>
                </a:solidFill>
              </a:rPr>
              <a:t>: Saldo de conta individual (como se fosse sua </a:t>
            </a:r>
            <a:r>
              <a:rPr lang="pt-BR" sz="1700" b="1" dirty="0" smtClean="0">
                <a:solidFill>
                  <a:srgbClr val="333436"/>
                </a:solidFill>
              </a:rPr>
              <a:t>c/c) , </a:t>
            </a:r>
            <a:r>
              <a:rPr lang="pt-BR" sz="1700" b="1" dirty="0">
                <a:solidFill>
                  <a:srgbClr val="118337"/>
                </a:solidFill>
              </a:rPr>
              <a:t>sem mutualismo</a:t>
            </a:r>
            <a:r>
              <a:rPr lang="pt-BR" sz="1700" b="1" dirty="0">
                <a:solidFill>
                  <a:srgbClr val="333436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700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1700" b="1" dirty="0">
                <a:solidFill>
                  <a:srgbClr val="333436"/>
                </a:solidFill>
              </a:rPr>
              <a:t> </a:t>
            </a:r>
            <a:r>
              <a:rPr lang="pt-BR" sz="1700" b="1" dirty="0">
                <a:solidFill>
                  <a:srgbClr val="118337"/>
                </a:solidFill>
              </a:rPr>
              <a:t>Fase de Benefício</a:t>
            </a:r>
            <a:r>
              <a:rPr lang="pt-BR" sz="1700" b="1" dirty="0">
                <a:solidFill>
                  <a:srgbClr val="333436"/>
                </a:solidFill>
              </a:rPr>
              <a:t>: (total acumulado ao longo dos anos presente no seu Saldo de conta individual), </a:t>
            </a:r>
            <a:r>
              <a:rPr lang="pt-BR" sz="1700" b="1" dirty="0">
                <a:solidFill>
                  <a:srgbClr val="118337"/>
                </a:solidFill>
              </a:rPr>
              <a:t>sem mutualismo</a:t>
            </a:r>
            <a:r>
              <a:rPr lang="pt-BR" sz="1700" b="1" dirty="0">
                <a:solidFill>
                  <a:srgbClr val="333436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700" b="1" dirty="0">
              <a:solidFill>
                <a:srgbClr val="33343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1700" b="1" dirty="0">
                <a:solidFill>
                  <a:srgbClr val="118337"/>
                </a:solidFill>
              </a:rPr>
              <a:t>Risco</a:t>
            </a:r>
            <a:r>
              <a:rPr lang="pt-BR" sz="1700" b="1" dirty="0">
                <a:solidFill>
                  <a:srgbClr val="333436"/>
                </a:solidFill>
              </a:rPr>
              <a:t>: </a:t>
            </a:r>
            <a:r>
              <a:rPr lang="pt-BR" sz="1700" b="1" dirty="0">
                <a:solidFill>
                  <a:srgbClr val="118337"/>
                </a:solidFill>
              </a:rPr>
              <a:t>Participante </a:t>
            </a:r>
            <a:r>
              <a:rPr lang="pt-BR" sz="1700" b="1" dirty="0">
                <a:solidFill>
                  <a:srgbClr val="333436"/>
                </a:solidFill>
              </a:rPr>
              <a:t>(Taxa de rentabilidade das cotas) = Não tem promessa de rentabilidade. Existe a possibilidade de criação de Perfis de Investimentos, para melhor atender o apetite de risco de cada um de seus participantes.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72" y="30822"/>
            <a:ext cx="1085620" cy="595212"/>
          </a:xfrm>
          <a:prstGeom prst="rect">
            <a:avLst/>
          </a:prstGeom>
          <a:solidFill>
            <a:srgbClr val="1A9884"/>
          </a:solidFill>
        </p:spPr>
      </p:pic>
    </p:spTree>
    <p:extLst>
      <p:ext uri="{BB962C8B-B14F-4D97-AF65-F5344CB8AC3E}">
        <p14:creationId xmlns:p14="http://schemas.microsoft.com/office/powerpoint/2010/main" val="22044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5419</TotalTime>
  <Words>6075</Words>
  <Application>Microsoft Office PowerPoint</Application>
  <PresentationFormat>Apresentação na tela (16:9)</PresentationFormat>
  <Paragraphs>862</Paragraphs>
  <Slides>128</Slides>
  <Notes>35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128</vt:i4>
      </vt:variant>
    </vt:vector>
  </HeadingPairs>
  <TitlesOfParts>
    <vt:vector size="136" baseType="lpstr">
      <vt:lpstr>Arial</vt:lpstr>
      <vt:lpstr>Calibri</vt:lpstr>
      <vt:lpstr>Times New Roman</vt:lpstr>
      <vt:lpstr>Verdana</vt:lpstr>
      <vt:lpstr>Wingdings</vt:lpstr>
      <vt:lpstr>Office Theme</vt:lpstr>
      <vt:lpstr>Equation</vt:lpstr>
      <vt:lpstr>Equação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Paulimmmmm</dc:creator>
  <cp:lastModifiedBy>Ronaldo de Oliveira</cp:lastModifiedBy>
  <cp:revision>956</cp:revision>
  <dcterms:created xsi:type="dcterms:W3CDTF">2015-02-23T13:55:20Z</dcterms:created>
  <dcterms:modified xsi:type="dcterms:W3CDTF">2016-11-25T09:09:33Z</dcterms:modified>
</cp:coreProperties>
</file>